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9" r:id="rId2"/>
    <p:sldMasterId id="2147483842" r:id="rId3"/>
  </p:sldMasterIdLst>
  <p:notesMasterIdLst>
    <p:notesMasterId r:id="rId13"/>
  </p:notesMasterIdLst>
  <p:sldIdLst>
    <p:sldId id="264" r:id="rId4"/>
    <p:sldId id="265" r:id="rId5"/>
    <p:sldId id="266" r:id="rId6"/>
    <p:sldId id="274" r:id="rId7"/>
    <p:sldId id="272" r:id="rId8"/>
    <p:sldId id="271" r:id="rId9"/>
    <p:sldId id="270" r:id="rId10"/>
    <p:sldId id="26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 (Different Variants)" id="{2A44FFB4-980E-4FDE-A6CE-8BF7BE891E36}">
          <p14:sldIdLst>
            <p14:sldId id="264"/>
            <p14:sldId id="265"/>
            <p14:sldId id="266"/>
            <p14:sldId id="274"/>
          </p14:sldIdLst>
        </p14:section>
        <p14:section name="Content Slides" id="{434428D0-012D-4087-A380-1AC74CA948F0}">
          <p14:sldIdLst>
            <p14:sldId id="272"/>
            <p14:sldId id="271"/>
            <p14:sldId id="270"/>
            <p14:sldId id="261"/>
          </p14:sldIdLst>
        </p14:section>
        <p14:section name="CORTICES Institute Logos" id="{4A4B264B-21EC-4E27-A135-43213A8472B4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nkatesh, Meghana" initials="VM" lastIdx="4" clrIdx="0">
    <p:extLst>
      <p:ext uri="{19B8F6BF-5375-455C-9EA6-DF929625EA0E}">
        <p15:presenceInfo xmlns:p15="http://schemas.microsoft.com/office/powerpoint/2012/main" userId="S-1-5-21-1343024091-179605362-1801674531-336808" providerId="AD"/>
      </p:ext>
    </p:extLst>
  </p:cmAuthor>
  <p:cmAuthor id="2" name="Canizares, Maria" initials="MC" lastIdx="3" clrIdx="1">
    <p:extLst>
      <p:ext uri="{19B8F6BF-5375-455C-9EA6-DF929625EA0E}">
        <p15:presenceInfo xmlns:p15="http://schemas.microsoft.com/office/powerpoint/2012/main" userId="S::Maria.Canizares@childrens.harvard.edu::f747871c-b966-49d6-addf-0fac888bee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A"/>
    <a:srgbClr val="2E2E2E"/>
    <a:srgbClr val="F9F9F7"/>
    <a:srgbClr val="135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91977" autoAdjust="0"/>
  </p:normalViewPr>
  <p:slideViewPr>
    <p:cSldViewPr snapToGrid="0" snapToObjects="1">
      <p:cViewPr varScale="1">
        <p:scale>
          <a:sx n="116" d="100"/>
          <a:sy n="116" d="100"/>
        </p:scale>
        <p:origin x="54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D21A-0262-4752-9CEE-738137A94BD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3BE9-F6F2-4424-93AA-2DC47085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OSN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E862B8-D37E-317F-EA25-3D05DB24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/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Specialty Day 2026 | AOSSM">
            <a:extLst>
              <a:ext uri="{FF2B5EF4-FFF2-40B4-BE49-F238E27FC236}">
                <a16:creationId xmlns:a16="http://schemas.microsoft.com/office/drawing/2014/main" id="{459F4AE3-DA9B-6377-9E80-330464E4E9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21" y="6032479"/>
            <a:ext cx="2412123" cy="6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7725-E94A-C54C-B493-FC68E09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247E-47EB-2848-9490-9233AE8F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569" y="1825625"/>
            <a:ext cx="5181600" cy="391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684C-3600-C946-B479-3F339359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3569" y="1825625"/>
            <a:ext cx="5181600" cy="391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D9B4A6-CC92-FDEC-2079-F822857F00D7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6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4628-9962-3646-B585-A17FD25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B1CD-C904-4144-8013-5F88B2C2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7726-7078-D248-B59C-FBE235D8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54FF8-4A7F-344D-B2EA-2FCDED6B0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CFF94-3DFF-E648-B53E-F861CCE8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11E50B-CAD5-1E7A-C361-2E18864609B6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60B9-DD46-8441-996A-EFD2CFF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B810-383E-23BA-DF35-C6D3A40E7209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FF4B23-7A30-4D26-4E0C-F0DA74199BFA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0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10FA-F87E-BD41-9EC5-35CD74E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6C08-0C9B-554A-AAC3-594685D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E60C-4B03-F545-9868-AD05237C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E5B364-EDEA-EA27-A2E4-C0703AED81A6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8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D3C3-C8B6-F747-9D80-FFE106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C81EF-6756-D74A-BA3B-CC84C14E9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BD91-F951-EF49-A24D-CB9507EC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3C8740-B403-2C10-D24D-4AC794894B70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8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2D5F-AB8D-3544-A8B0-79414DF7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52BB-29CB-4E41-B44A-BA85C767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B7C972-1A40-9794-8EED-813E0B6F725F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8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FE38-0D33-AC44-830B-1E5EBAB9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08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A2B2-F786-AE4A-B06A-169035FE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08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3068BC-F5DD-CE01-E4DB-863AD48F5562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89CB-A5BA-7A40-B7B0-1F03704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9" y="1823719"/>
            <a:ext cx="3544911" cy="3926841"/>
          </a:xfrm>
          <a:ln w="3175">
            <a:noFill/>
          </a:ln>
        </p:spPr>
        <p:txBody>
          <a:bodyPr>
            <a:normAutofit/>
          </a:bodyPr>
          <a:lstStyle>
            <a:lvl1pPr>
              <a:defRPr sz="2400">
                <a:latin typeface="+mn-lt"/>
                <a:ea typeface="Dubai" panose="020B0503030403030204"/>
                <a:cs typeface="Dubai" panose="020B0503030403030204"/>
              </a:defRPr>
            </a:lvl1pPr>
            <a:lvl2pPr>
              <a:defRPr sz="2000">
                <a:latin typeface="+mn-lt"/>
                <a:ea typeface="Dubai" panose="020B0503030403030204"/>
                <a:cs typeface="Dubai" panose="020B0503030403030204"/>
              </a:defRPr>
            </a:lvl2pPr>
            <a:lvl3pPr>
              <a:defRPr sz="1800">
                <a:latin typeface="+mn-lt"/>
                <a:ea typeface="Dubai" panose="020B0503030403030204"/>
                <a:cs typeface="Dubai" panose="020B0503030403030204"/>
              </a:defRPr>
            </a:lvl3pPr>
            <a:lvl4pPr>
              <a:defRPr sz="1600">
                <a:latin typeface="+mn-lt"/>
                <a:ea typeface="Dubai" panose="020B0503030403030204"/>
                <a:cs typeface="Dubai" panose="020B0503030403030204"/>
              </a:defRPr>
            </a:lvl4pPr>
            <a:lvl5pPr>
              <a:defRPr sz="1600">
                <a:latin typeface="+mn-lt"/>
                <a:ea typeface="Dubai" panose="020B0503030403030204"/>
                <a:cs typeface="Dubai" panose="020B050303040303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76545A-CFF6-6841-8EF6-B0E1836E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8" y="411603"/>
            <a:ext cx="10849951" cy="1325563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29006B-2350-5910-3D05-6E297B82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29711D-696A-EB78-2733-D11DEAB154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02089" y="1823719"/>
            <a:ext cx="3544911" cy="3926841"/>
          </a:xfrm>
          <a:ln w="3175">
            <a:noFill/>
          </a:ln>
        </p:spPr>
        <p:txBody>
          <a:bodyPr>
            <a:normAutofit/>
          </a:bodyPr>
          <a:lstStyle>
            <a:lvl1pPr>
              <a:defRPr sz="2400">
                <a:latin typeface="+mn-lt"/>
                <a:ea typeface="Dubai" panose="020B0503030403030204"/>
                <a:cs typeface="Dubai" panose="020B0503030403030204"/>
              </a:defRPr>
            </a:lvl1pPr>
            <a:lvl2pPr>
              <a:defRPr sz="2000">
                <a:latin typeface="+mn-lt"/>
                <a:ea typeface="Dubai" panose="020B0503030403030204"/>
                <a:cs typeface="Dubai" panose="020B0503030403030204"/>
              </a:defRPr>
            </a:lvl2pPr>
            <a:lvl3pPr>
              <a:defRPr sz="1800">
                <a:latin typeface="+mn-lt"/>
                <a:ea typeface="Dubai" panose="020B0503030403030204"/>
                <a:cs typeface="Dubai" panose="020B0503030403030204"/>
              </a:defRPr>
            </a:lvl3pPr>
            <a:lvl4pPr>
              <a:defRPr sz="1600">
                <a:latin typeface="+mn-lt"/>
                <a:ea typeface="Dubai" panose="020B0503030403030204"/>
                <a:cs typeface="Dubai" panose="020B0503030403030204"/>
              </a:defRPr>
            </a:lvl4pPr>
            <a:lvl5pPr>
              <a:defRPr sz="1600">
                <a:latin typeface="+mn-lt"/>
                <a:ea typeface="Dubai" panose="020B0503030403030204"/>
                <a:cs typeface="Dubai" panose="020B050303040303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5723A-39D1-5DA1-78F7-944D5D443A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09" y="1823719"/>
            <a:ext cx="3544911" cy="3926841"/>
          </a:xfrm>
          <a:ln w="3175">
            <a:noFill/>
          </a:ln>
        </p:spPr>
        <p:txBody>
          <a:bodyPr>
            <a:normAutofit/>
          </a:bodyPr>
          <a:lstStyle>
            <a:lvl1pPr>
              <a:defRPr sz="2400">
                <a:latin typeface="+mn-lt"/>
                <a:ea typeface="Dubai" panose="020B0503030403030204"/>
                <a:cs typeface="Dubai" panose="020B0503030403030204"/>
              </a:defRPr>
            </a:lvl1pPr>
            <a:lvl2pPr>
              <a:defRPr sz="2000">
                <a:latin typeface="+mn-lt"/>
                <a:ea typeface="Dubai" panose="020B0503030403030204"/>
                <a:cs typeface="Dubai" panose="020B0503030403030204"/>
              </a:defRPr>
            </a:lvl2pPr>
            <a:lvl3pPr>
              <a:defRPr sz="1800">
                <a:latin typeface="+mn-lt"/>
                <a:ea typeface="Dubai" panose="020B0503030403030204"/>
                <a:cs typeface="Dubai" panose="020B0503030403030204"/>
              </a:defRPr>
            </a:lvl3pPr>
            <a:lvl4pPr>
              <a:defRPr sz="1600">
                <a:latin typeface="+mn-lt"/>
                <a:ea typeface="Dubai" panose="020B0503030403030204"/>
                <a:cs typeface="Dubai" panose="020B0503030403030204"/>
              </a:defRPr>
            </a:lvl4pPr>
            <a:lvl5pPr>
              <a:defRPr sz="1600">
                <a:latin typeface="+mn-lt"/>
                <a:ea typeface="Dubai" panose="020B0503030403030204"/>
                <a:cs typeface="Dubai" panose="020B050303040303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435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0291C0-6E01-C5D5-FFBD-2189B13C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/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6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POS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94C-35B2-3D4C-8698-EA72696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/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Specialty Day 2026 | AOSSM">
            <a:extLst>
              <a:ext uri="{FF2B5EF4-FFF2-40B4-BE49-F238E27FC236}">
                <a16:creationId xmlns:a16="http://schemas.microsoft.com/office/drawing/2014/main" id="{5AD2B3E5-3869-348C-5908-6F116A068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21" y="6032479"/>
            <a:ext cx="2412123" cy="6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FCC217-45DF-E398-CB6A-253E1309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/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6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OS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A1BE4E-FB14-EE2D-30F1-2B61515D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/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Specialty Day 2026 | AOSSM">
            <a:extLst>
              <a:ext uri="{FF2B5EF4-FFF2-40B4-BE49-F238E27FC236}">
                <a16:creationId xmlns:a16="http://schemas.microsoft.com/office/drawing/2014/main" id="{71B7BFAA-A6C3-F04C-C00F-C7C4A7FAE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21" y="6032479"/>
            <a:ext cx="2412123" cy="6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0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4E2112-CBE1-FC97-56D7-B145C00F3AB9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A04619-B67C-8AB7-845B-D9F121C1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F4A-E9F9-324A-846D-4A232E97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F648-C60B-E544-B5E9-1D9D0D1A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79B565-225A-052C-2F04-37F3E88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040" y="0"/>
            <a:ext cx="44196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7A7410-4FF9-E5A9-EBF1-D0D5ECE0F1E7}"/>
              </a:ext>
            </a:extLst>
          </p:cNvPr>
          <p:cNvSpPr txBox="1">
            <a:spLocks/>
          </p:cNvSpPr>
          <p:nvPr userDrawn="1"/>
        </p:nvSpPr>
        <p:spPr>
          <a:xfrm>
            <a:off x="11750040" y="0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3.png">
            <a:extLst>
              <a:ext uri="{FF2B5EF4-FFF2-40B4-BE49-F238E27FC236}">
                <a16:creationId xmlns:a16="http://schemas.microsoft.com/office/drawing/2014/main" id="{15CE1F5A-1D41-1A43-9C18-A048F43E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1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82" b="26933"/>
          <a:stretch/>
        </p:blipFill>
        <p:spPr>
          <a:xfrm>
            <a:off x="182887" y="-721780"/>
            <a:ext cx="12250205" cy="6817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ORTICES_logo_I_05_3000x592.png">
            <a:extLst>
              <a:ext uri="{FF2B5EF4-FFF2-40B4-BE49-F238E27FC236}">
                <a16:creationId xmlns:a16="http://schemas.microsoft.com/office/drawing/2014/main" id="{966C4AFC-CCC2-C7B7-BCAE-7E58B1E74F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43" y="6075535"/>
            <a:ext cx="2821251" cy="5567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5A9F1C0-5362-532B-5861-F75D36038433}"/>
              </a:ext>
            </a:extLst>
          </p:cNvPr>
          <p:cNvGrpSpPr/>
          <p:nvPr userDrawn="1"/>
        </p:nvGrpSpPr>
        <p:grpSpPr>
          <a:xfrm>
            <a:off x="-4" y="5832488"/>
            <a:ext cx="12192003" cy="1042821"/>
            <a:chOff x="-4" y="5832488"/>
            <a:chExt cx="12192003" cy="10428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C14A84-7A99-230E-5C4F-CC253152E575}"/>
                </a:ext>
              </a:extLst>
            </p:cNvPr>
            <p:cNvSpPr/>
            <p:nvPr userDrawn="1"/>
          </p:nvSpPr>
          <p:spPr>
            <a:xfrm rot="5400000">
              <a:off x="5574587" y="257897"/>
              <a:ext cx="1042821" cy="12192003"/>
            </a:xfrm>
            <a:prstGeom prst="rect">
              <a:avLst/>
            </a:prstGeom>
            <a:solidFill>
              <a:srgbClr val="007D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64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CORTICES_logo_I_05_3000x592.png">
              <a:extLst>
                <a:ext uri="{FF2B5EF4-FFF2-40B4-BE49-F238E27FC236}">
                  <a16:creationId xmlns:a16="http://schemas.microsoft.com/office/drawing/2014/main" id="{A88884D8-07C7-8230-5AB1-C1D204B29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743" y="6075535"/>
              <a:ext cx="2821251" cy="55672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94D3A5-8F73-28DF-CE6A-104EE08B64A4}"/>
              </a:ext>
            </a:extLst>
          </p:cNvPr>
          <p:cNvSpPr txBox="1"/>
          <p:nvPr userDrawn="1"/>
        </p:nvSpPr>
        <p:spPr>
          <a:xfrm>
            <a:off x="70499" y="6169232"/>
            <a:ext cx="249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POSNA Meeting</a:t>
            </a:r>
          </a:p>
        </p:txBody>
      </p:sp>
    </p:spTree>
    <p:extLst>
      <p:ext uri="{BB962C8B-B14F-4D97-AF65-F5344CB8AC3E}">
        <p14:creationId xmlns:p14="http://schemas.microsoft.com/office/powerpoint/2010/main" val="430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67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2E2E"/>
          </a:solidFill>
          <a:latin typeface="Arial" panose="020B0604020202020204" pitchFamily="34" charset="0"/>
          <a:ea typeface="FangSong" panose="020B0503020204020204" pitchFamily="49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9" y="4116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569" y="1833462"/>
            <a:ext cx="10515600" cy="395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51290D-48B6-434D-A8E9-A580B56596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36498F-6FB9-23B0-CC60-FC74A5A91FB5}"/>
              </a:ext>
            </a:extLst>
          </p:cNvPr>
          <p:cNvGrpSpPr/>
          <p:nvPr userDrawn="1"/>
        </p:nvGrpSpPr>
        <p:grpSpPr>
          <a:xfrm>
            <a:off x="-4" y="5832488"/>
            <a:ext cx="12192003" cy="1042821"/>
            <a:chOff x="-4" y="5832488"/>
            <a:chExt cx="12192003" cy="10428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73433-F791-6843-A616-59D05316E59D}"/>
                </a:ext>
              </a:extLst>
            </p:cNvPr>
            <p:cNvSpPr/>
            <p:nvPr userDrawn="1"/>
          </p:nvSpPr>
          <p:spPr>
            <a:xfrm rot="5400000">
              <a:off x="5574587" y="257897"/>
              <a:ext cx="1042821" cy="12192003"/>
            </a:xfrm>
            <a:prstGeom prst="rect">
              <a:avLst/>
            </a:prstGeom>
            <a:solidFill>
              <a:srgbClr val="007D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64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CORTICES_logo_I_05_3000x592.png">
              <a:extLst>
                <a:ext uri="{FF2B5EF4-FFF2-40B4-BE49-F238E27FC236}">
                  <a16:creationId xmlns:a16="http://schemas.microsoft.com/office/drawing/2014/main" id="{73C5EA17-AC3A-914E-AF30-EAEB26ECD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  <a14:imgEffect>
                        <a14:brightnessContrast bright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743" y="6075535"/>
              <a:ext cx="2821251" cy="55672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6DFC4CE-D014-22B4-14D4-4701024AD8D1}"/>
              </a:ext>
            </a:extLst>
          </p:cNvPr>
          <p:cNvSpPr/>
          <p:nvPr userDrawn="1"/>
        </p:nvSpPr>
        <p:spPr>
          <a:xfrm rot="5400000">
            <a:off x="5936277" y="-5936283"/>
            <a:ext cx="319437" cy="12192003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64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5A3A2F-E4BF-7C97-893A-05FBC6F33BCE}"/>
              </a:ext>
            </a:extLst>
          </p:cNvPr>
          <p:cNvSpPr txBox="1"/>
          <p:nvPr userDrawn="1"/>
        </p:nvSpPr>
        <p:spPr>
          <a:xfrm>
            <a:off x="70499" y="6169232"/>
            <a:ext cx="249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POSNA Meeting</a:t>
            </a:r>
          </a:p>
        </p:txBody>
      </p:sp>
    </p:spTree>
    <p:extLst>
      <p:ext uri="{BB962C8B-B14F-4D97-AF65-F5344CB8AC3E}">
        <p14:creationId xmlns:p14="http://schemas.microsoft.com/office/powerpoint/2010/main" val="26558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2E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2E2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BDAC31-63E5-B28A-EA96-122F7B5D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7248-3F59-7354-1D88-F1719DFE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08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21" Type="http://schemas.openxmlformats.org/officeDocument/2006/relationships/image" Target="../media/image15.png"/><Relationship Id="rId34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8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microsoft.com/office/2007/relationships/hdphoto" Target="../media/hdphoto11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microsoft.com/office/2007/relationships/hdphoto" Target="../media/hdphoto12.wdp"/><Relationship Id="rId8" Type="http://schemas.microsoft.com/office/2007/relationships/hdphoto" Target="../media/hdphoto4.wdp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1B90-F615-24C6-32AB-771F02238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264C-B63D-9C53-488F-16204B6469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94C-E366-67B8-C66A-9CF854D4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3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69448-374F-4F53-C36F-C394240AB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FE863-8957-203F-5115-FD7C80037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6006E-2758-C4C4-4E3A-F9D82521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869B-4523-04BE-4422-2599F46F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1420-5C97-138D-8E7A-D2DD0C71A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17EB7-3890-4555-64C0-1023B03E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ED60-673F-0966-95E5-A1B125AF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EE884-5C6F-832A-6364-8221C3426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E4F7-EE2C-BA16-BAF7-27A65775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3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9E1546-DAFF-A03B-69B7-08299BDD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6F43DE-5E56-5E41-83FD-05D50E3F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B109C-B448-B3D0-5C89-FC857FA2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5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2B96-1179-F606-A441-38F5152A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8DE6-DFE2-2C08-D730-5ED0B9F8E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10E1A-A284-BCBD-557C-C495CED066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A1D9-8AA4-5A09-6DC8-1D7ADF61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0D0A8-27C9-9AF2-26C0-A6AC8E02F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D550A-9860-DE5B-30F6-569CA0E23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5A9A2-AE57-23B6-0BC1-D80581DC2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CF32B-2135-1A33-BDEA-D54A64EA5E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9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C3D8EF5-81A0-A5C8-9931-39668EAB7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91F670-2F4A-67FA-7DAE-515EB187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488879-301E-B59D-307E-C15C3D42B93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B286DB-F635-27A3-8B4C-80F3769B72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22723E2-8D9F-38BE-2E93-B9B99F58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CORTICES_logo_I_05_3000x592.png">
            <a:extLst>
              <a:ext uri="{FF2B5EF4-FFF2-40B4-BE49-F238E27FC236}">
                <a16:creationId xmlns:a16="http://schemas.microsoft.com/office/drawing/2014/main" id="{A8F14A3A-32FA-0E45-1307-0022984D9B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57" y="6075535"/>
            <a:ext cx="2821251" cy="556727"/>
          </a:xfrm>
          <a:prstGeom prst="rect">
            <a:avLst/>
          </a:prstGeom>
        </p:spPr>
      </p:pic>
      <p:pic>
        <p:nvPicPr>
          <p:cNvPr id="22530" name="Picture 2" descr="Project Heart | Children's Hospital Colorado">
            <a:extLst>
              <a:ext uri="{FF2B5EF4-FFF2-40B4-BE49-F238E27FC236}">
                <a16:creationId xmlns:a16="http://schemas.microsoft.com/office/drawing/2014/main" id="{559EBECF-99CA-D197-1F23-FF19C46E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11" y="678920"/>
            <a:ext cx="2412123" cy="9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Nationwide Children's Hospital to Acquire Mercy Health – Children's Hospital">
            <a:extLst>
              <a:ext uri="{FF2B5EF4-FFF2-40B4-BE49-F238E27FC236}">
                <a16:creationId xmlns:a16="http://schemas.microsoft.com/office/drawing/2014/main" id="{8E89C752-55EC-1ACC-34F0-D798F33F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10" y="3623690"/>
            <a:ext cx="2040076" cy="8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Le Bonheur Children's Hospital">
            <a:extLst>
              <a:ext uri="{FF2B5EF4-FFF2-40B4-BE49-F238E27FC236}">
                <a16:creationId xmlns:a16="http://schemas.microsoft.com/office/drawing/2014/main" id="{69089EF7-8635-4A06-A7B1-288AFAE1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06" y="2822872"/>
            <a:ext cx="2274728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Gillette Children's Specialty Healthcare - Wikipedia">
            <a:extLst>
              <a:ext uri="{FF2B5EF4-FFF2-40B4-BE49-F238E27FC236}">
                <a16:creationId xmlns:a16="http://schemas.microsoft.com/office/drawing/2014/main" id="{544E46EC-0C01-3C19-E013-D4A928E0A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5" b="8929"/>
          <a:stretch>
            <a:fillRect/>
          </a:stretch>
        </p:blipFill>
        <p:spPr bwMode="auto">
          <a:xfrm>
            <a:off x="3413971" y="1761112"/>
            <a:ext cx="2313772" cy="8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AA2578B-A142-01DF-2469-FFD2D9556ED1}"/>
              </a:ext>
            </a:extLst>
          </p:cNvPr>
          <p:cNvGrpSpPr/>
          <p:nvPr/>
        </p:nvGrpSpPr>
        <p:grpSpPr>
          <a:xfrm>
            <a:off x="3797625" y="4522868"/>
            <a:ext cx="1738368" cy="835851"/>
            <a:chOff x="6522945" y="3341087"/>
            <a:chExt cx="3393635" cy="160213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E0E3E51-F84A-D9F8-5A54-3B4EF33ABB3F}"/>
                </a:ext>
              </a:extLst>
            </p:cNvPr>
            <p:cNvGrpSpPr/>
            <p:nvPr/>
          </p:nvGrpSpPr>
          <p:grpSpPr>
            <a:xfrm>
              <a:off x="7516968" y="3341087"/>
              <a:ext cx="1159039" cy="1008482"/>
              <a:chOff x="6976755" y="4659307"/>
              <a:chExt cx="4001318" cy="34815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99E0CB5-B8DE-ACEB-5FDA-F685DB1AF689}"/>
                  </a:ext>
                </a:extLst>
              </p:cNvPr>
              <p:cNvSpPr/>
              <p:nvPr/>
            </p:nvSpPr>
            <p:spPr>
              <a:xfrm>
                <a:off x="7248976" y="4659307"/>
                <a:ext cx="3572820" cy="344333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562" name="Picture 34" descr="Seattle Children's Hospital - Gift from a Child">
                <a:extLst>
                  <a:ext uri="{FF2B5EF4-FFF2-40B4-BE49-F238E27FC236}">
                    <a16:creationId xmlns:a16="http://schemas.microsoft.com/office/drawing/2014/main" id="{A24621F8-28CF-8D18-E083-6A21B312E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72" r="34474" b="40930"/>
              <a:stretch>
                <a:fillRect/>
              </a:stretch>
            </p:blipFill>
            <p:spPr bwMode="auto">
              <a:xfrm>
                <a:off x="6976755" y="4697524"/>
                <a:ext cx="4001318" cy="3443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34" descr="Seattle Children's Hospital - Gift from a Child">
              <a:extLst>
                <a:ext uri="{FF2B5EF4-FFF2-40B4-BE49-F238E27FC236}">
                  <a16:creationId xmlns:a16="http://schemas.microsoft.com/office/drawing/2014/main" id="{0AC978FB-A05C-4F79-A063-7E9C81AC4F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939"/>
            <a:stretch>
              <a:fillRect/>
            </a:stretch>
          </p:blipFill>
          <p:spPr bwMode="auto">
            <a:xfrm>
              <a:off x="6522945" y="4351205"/>
              <a:ext cx="3393635" cy="59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Welcome | Children's Hospital of Philadelphia">
            <a:extLst>
              <a:ext uri="{FF2B5EF4-FFF2-40B4-BE49-F238E27FC236}">
                <a16:creationId xmlns:a16="http://schemas.microsoft.com/office/drawing/2014/main" id="{2207AD74-0576-C775-A474-68CD252E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1" y="3786882"/>
            <a:ext cx="2692047" cy="56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1A6E1E-1F90-8E1D-3235-E0E2B80555C9}"/>
              </a:ext>
            </a:extLst>
          </p:cNvPr>
          <p:cNvGrpSpPr/>
          <p:nvPr/>
        </p:nvGrpSpPr>
        <p:grpSpPr>
          <a:xfrm>
            <a:off x="198401" y="2791819"/>
            <a:ext cx="2750045" cy="662360"/>
            <a:chOff x="3120871" y="2945856"/>
            <a:chExt cx="3269566" cy="72859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8686B1-76C7-5025-A702-EF6D50D5B7E3}"/>
                </a:ext>
              </a:extLst>
            </p:cNvPr>
            <p:cNvSpPr/>
            <p:nvPr/>
          </p:nvSpPr>
          <p:spPr>
            <a:xfrm>
              <a:off x="3458865" y="3040063"/>
              <a:ext cx="300335" cy="3032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46" name="Picture 18" descr="Ann &amp; Robert H. Lurie Children's Hospital of Chicago available technologies  | Powered by Inpart">
              <a:extLst>
                <a:ext uri="{FF2B5EF4-FFF2-40B4-BE49-F238E27FC236}">
                  <a16:creationId xmlns:a16="http://schemas.microsoft.com/office/drawing/2014/main" id="{45FFB5A7-6162-929E-D9C7-80B00D7ADC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17938" r="3728" b="21368"/>
            <a:stretch>
              <a:fillRect/>
            </a:stretch>
          </p:blipFill>
          <p:spPr bwMode="auto">
            <a:xfrm>
              <a:off x="3120871" y="2945856"/>
              <a:ext cx="3269566" cy="72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AEEA3A-A578-49D4-F48D-E978D2E4D7E7}"/>
              </a:ext>
            </a:extLst>
          </p:cNvPr>
          <p:cNvGrpSpPr/>
          <p:nvPr/>
        </p:nvGrpSpPr>
        <p:grpSpPr>
          <a:xfrm>
            <a:off x="363723" y="609907"/>
            <a:ext cx="1966956" cy="985815"/>
            <a:chOff x="7922118" y="3176753"/>
            <a:chExt cx="3310864" cy="17050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0D047F-6D79-151E-2029-9089A6FBCC82}"/>
                </a:ext>
              </a:extLst>
            </p:cNvPr>
            <p:cNvSpPr/>
            <p:nvPr/>
          </p:nvSpPr>
          <p:spPr>
            <a:xfrm>
              <a:off x="7931983" y="3176754"/>
              <a:ext cx="1054087" cy="13249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50" name="Picture 22" descr="Boston Children's Hospital - Wikipedia">
              <a:extLst>
                <a:ext uri="{FF2B5EF4-FFF2-40B4-BE49-F238E27FC236}">
                  <a16:creationId xmlns:a16="http://schemas.microsoft.com/office/drawing/2014/main" id="{2F40677C-6D7B-5BB9-3F67-3D990BA72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2118" y="3176753"/>
              <a:ext cx="3310864" cy="1705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F6A8C6-1C58-311E-71F7-7B976DB1814F}"/>
              </a:ext>
            </a:extLst>
          </p:cNvPr>
          <p:cNvGrpSpPr/>
          <p:nvPr/>
        </p:nvGrpSpPr>
        <p:grpSpPr>
          <a:xfrm>
            <a:off x="284215" y="1832092"/>
            <a:ext cx="2512711" cy="673538"/>
            <a:chOff x="6291229" y="1923135"/>
            <a:chExt cx="3040380" cy="814981"/>
          </a:xfrm>
        </p:grpSpPr>
        <p:pic>
          <p:nvPicPr>
            <p:cNvPr id="22560" name="Picture 32" descr="Children's Healthcare of Atlanta">
              <a:extLst>
                <a:ext uri="{FF2B5EF4-FFF2-40B4-BE49-F238E27FC236}">
                  <a16:creationId xmlns:a16="http://schemas.microsoft.com/office/drawing/2014/main" id="{B8FA8B9F-6B79-84AD-1B47-A443C7EBB7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39" b="23414"/>
            <a:stretch>
              <a:fillRect/>
            </a:stretch>
          </p:blipFill>
          <p:spPr bwMode="auto">
            <a:xfrm>
              <a:off x="6291229" y="1923135"/>
              <a:ext cx="816689" cy="814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2" descr="Children's Healthcare of Atlanta">
              <a:extLst>
                <a:ext uri="{FF2B5EF4-FFF2-40B4-BE49-F238E27FC236}">
                  <a16:creationId xmlns:a16="http://schemas.microsoft.com/office/drawing/2014/main" id="{4BEA2CEE-BC5F-AC53-879E-7BA8267E07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1" b="23414"/>
            <a:stretch>
              <a:fillRect/>
            </a:stretch>
          </p:blipFill>
          <p:spPr bwMode="auto">
            <a:xfrm>
              <a:off x="7107918" y="1923135"/>
              <a:ext cx="2223691" cy="814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FED49D-F5E2-4C04-448A-5323B619FFD4}"/>
              </a:ext>
            </a:extLst>
          </p:cNvPr>
          <p:cNvGrpSpPr/>
          <p:nvPr/>
        </p:nvGrpSpPr>
        <p:grpSpPr>
          <a:xfrm>
            <a:off x="342964" y="4593004"/>
            <a:ext cx="2329176" cy="790288"/>
            <a:chOff x="6452315" y="1021030"/>
            <a:chExt cx="2329176" cy="790288"/>
          </a:xfrm>
        </p:grpSpPr>
        <p:pic>
          <p:nvPicPr>
            <p:cNvPr id="22558" name="Picture 30" descr="Join the Team at Cincinnati Children's Hospital Medical Center | Explore  Careers at Cincinnati Children's Hospital Medical Center">
              <a:extLst>
                <a:ext uri="{FF2B5EF4-FFF2-40B4-BE49-F238E27FC236}">
                  <a16:creationId xmlns:a16="http://schemas.microsoft.com/office/drawing/2014/main" id="{C07CA275-EE37-E63E-D751-6CB4A4C9A2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05"/>
            <a:stretch>
              <a:fillRect/>
            </a:stretch>
          </p:blipFill>
          <p:spPr bwMode="auto">
            <a:xfrm>
              <a:off x="6452315" y="1021030"/>
              <a:ext cx="679462" cy="79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0" descr="Join the Team at Cincinnati Children's Hospital Medical Center | Explore  Careers at Cincinnati Children's Hospital Medical Center">
              <a:extLst>
                <a:ext uri="{FF2B5EF4-FFF2-40B4-BE49-F238E27FC236}">
                  <a16:creationId xmlns:a16="http://schemas.microsoft.com/office/drawing/2014/main" id="{3A859FBD-7AA8-66B4-0B1C-B4F118964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1"/>
            <a:stretch>
              <a:fillRect/>
            </a:stretch>
          </p:blipFill>
          <p:spPr bwMode="auto">
            <a:xfrm>
              <a:off x="7131777" y="1021030"/>
              <a:ext cx="1649714" cy="79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4" name="Picture 6" descr="Vanderbilt Children's Hospital Nashville, TN">
            <a:extLst>
              <a:ext uri="{FF2B5EF4-FFF2-40B4-BE49-F238E27FC236}">
                <a16:creationId xmlns:a16="http://schemas.microsoft.com/office/drawing/2014/main" id="{ED708BE7-BB0F-7592-B2B8-B19918BD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26" y="4493042"/>
            <a:ext cx="1569365" cy="8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BFCCF44-1333-C7D5-03AA-3A8B0F10CA4F}"/>
              </a:ext>
            </a:extLst>
          </p:cNvPr>
          <p:cNvGrpSpPr/>
          <p:nvPr/>
        </p:nvGrpSpPr>
        <p:grpSpPr>
          <a:xfrm>
            <a:off x="10270317" y="1865236"/>
            <a:ext cx="1282295" cy="823749"/>
            <a:chOff x="8745383" y="1234733"/>
            <a:chExt cx="2065149" cy="1459322"/>
          </a:xfrm>
        </p:grpSpPr>
        <p:pic>
          <p:nvPicPr>
            <p:cNvPr id="22556" name="Picture 28" descr="Scottish Rite Home - Pediatric Orthopedic Specialists | Scottish Rite for  Children">
              <a:extLst>
                <a:ext uri="{FF2B5EF4-FFF2-40B4-BE49-F238E27FC236}">
                  <a16:creationId xmlns:a16="http://schemas.microsoft.com/office/drawing/2014/main" id="{82E77151-351C-7188-3EAD-3398127D4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383" y="1234733"/>
              <a:ext cx="2065149" cy="78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2" name="Picture 24" descr="Children's Medical Center Dallas - Wikipedia">
              <a:extLst>
                <a:ext uri="{FF2B5EF4-FFF2-40B4-BE49-F238E27FC236}">
                  <a16:creationId xmlns:a16="http://schemas.microsoft.com/office/drawing/2014/main" id="{B2FB8BEB-8B2D-F296-440B-25C50B6E4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383" y="1872731"/>
              <a:ext cx="1964038" cy="82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68" name="Picture 40" descr="HARK">
            <a:extLst>
              <a:ext uri="{FF2B5EF4-FFF2-40B4-BE49-F238E27FC236}">
                <a16:creationId xmlns:a16="http://schemas.microsoft.com/office/drawing/2014/main" id="{CD0E225B-FDB3-BD5D-679A-AE4DFA616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1" t="27459" r="7294" b="8788"/>
          <a:stretch>
            <a:fillRect/>
          </a:stretch>
        </p:blipFill>
        <p:spPr bwMode="auto">
          <a:xfrm>
            <a:off x="10076782" y="2791819"/>
            <a:ext cx="1711686" cy="7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A39E7F-4596-BB73-AE8C-AD9503CFB99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43437" y="792554"/>
            <a:ext cx="1473271" cy="906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BB77C-17E7-02C4-8CEC-5C8ED5AA633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7314" y="3705610"/>
            <a:ext cx="1897248" cy="664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4D129A-8EAE-E96B-7BB4-F15F88CFFB4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931932" y="4642142"/>
            <a:ext cx="1718537" cy="741150"/>
          </a:xfrm>
          <a:prstGeom prst="rect">
            <a:avLst/>
          </a:prstGeom>
        </p:spPr>
      </p:pic>
      <p:pic>
        <p:nvPicPr>
          <p:cNvPr id="22542" name="Picture 14" descr="C.S. Mott Children's Hospital">
            <a:extLst>
              <a:ext uri="{FF2B5EF4-FFF2-40B4-BE49-F238E27FC236}">
                <a16:creationId xmlns:a16="http://schemas.microsoft.com/office/drawing/2014/main" id="{750AB8C9-4EA9-D558-137C-6AF73DDD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4"/>
          <a:stretch>
            <a:fillRect/>
          </a:stretch>
        </p:blipFill>
        <p:spPr bwMode="auto">
          <a:xfrm>
            <a:off x="7208474" y="2715206"/>
            <a:ext cx="1373955" cy="10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2" name="Picture 44" descr="Rady Children's Hospital - Wikipedia">
            <a:extLst>
              <a:ext uri="{FF2B5EF4-FFF2-40B4-BE49-F238E27FC236}">
                <a16:creationId xmlns:a16="http://schemas.microsoft.com/office/drawing/2014/main" id="{A39C5577-CCBB-EF9A-2B49-3366CBCC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10" y="863176"/>
            <a:ext cx="1333729" cy="8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0EADE-B4B9-943E-8E8D-ED8D38F111EE}"/>
              </a:ext>
            </a:extLst>
          </p:cNvPr>
          <p:cNvGrpSpPr/>
          <p:nvPr/>
        </p:nvGrpSpPr>
        <p:grpSpPr>
          <a:xfrm>
            <a:off x="6405688" y="1864155"/>
            <a:ext cx="2833521" cy="668770"/>
            <a:chOff x="9122109" y="2231129"/>
            <a:chExt cx="2833521" cy="668770"/>
          </a:xfrm>
        </p:grpSpPr>
        <p:pic>
          <p:nvPicPr>
            <p:cNvPr id="22576" name="Picture 48" descr="UCSF Benioff Childrens Hospital Logo, symbol, meaning, history, PNG, brand">
              <a:extLst>
                <a:ext uri="{FF2B5EF4-FFF2-40B4-BE49-F238E27FC236}">
                  <a16:creationId xmlns:a16="http://schemas.microsoft.com/office/drawing/2014/main" id="{C3814610-AD97-B7EB-39BC-F252F0045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1" r="15134" b="58128"/>
            <a:stretch>
              <a:fillRect/>
            </a:stretch>
          </p:blipFill>
          <p:spPr bwMode="auto">
            <a:xfrm>
              <a:off x="10535353" y="2280368"/>
              <a:ext cx="1420277" cy="47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8" descr="UCSF Benioff Childrens Hospital Logo, symbol, meaning, history, PNG, brand">
              <a:extLst>
                <a:ext uri="{FF2B5EF4-FFF2-40B4-BE49-F238E27FC236}">
                  <a16:creationId xmlns:a16="http://schemas.microsoft.com/office/drawing/2014/main" id="{3397F743-9943-BC4B-1227-647F0528DA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1" t="41490" r="15134"/>
            <a:stretch>
              <a:fillRect/>
            </a:stretch>
          </p:blipFill>
          <p:spPr bwMode="auto">
            <a:xfrm>
              <a:off x="9122109" y="2231129"/>
              <a:ext cx="1420277" cy="66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Nemours - Multimedia Gallery">
            <a:extLst>
              <a:ext uri="{FF2B5EF4-FFF2-40B4-BE49-F238E27FC236}">
                <a16:creationId xmlns:a16="http://schemas.microsoft.com/office/drawing/2014/main" id="{2847A22C-F62B-011D-94EB-B3177F19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45" y="3743128"/>
            <a:ext cx="2280210" cy="5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28807"/>
      </p:ext>
    </p:extLst>
  </p:cSld>
  <p:clrMapOvr>
    <a:masterClrMapping/>
  </p:clrMapOvr>
</p:sld>
</file>

<file path=ppt/theme/theme1.xml><?xml version="1.0" encoding="utf-8"?>
<a:theme xmlns:a="http://schemas.openxmlformats.org/drawingml/2006/main" name="Bas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7015</TotalTime>
  <Words>6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Base Title Slides</vt:lpstr>
      <vt:lpstr>Content Slides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Shore;Fernanda Canizares;Saurav Pandey</dc:creator>
  <cp:lastModifiedBy>Pandey, Saurav</cp:lastModifiedBy>
  <cp:revision>94</cp:revision>
  <dcterms:created xsi:type="dcterms:W3CDTF">2019-09-26T14:03:20Z</dcterms:created>
  <dcterms:modified xsi:type="dcterms:W3CDTF">2026-03-04T03:06:46Z</dcterms:modified>
</cp:coreProperties>
</file>