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2" r:id="rId4"/>
    <p:sldId id="268" r:id="rId5"/>
    <p:sldId id="269" r:id="rId6"/>
    <p:sldId id="270" r:id="rId7"/>
    <p:sldId id="266" r:id="rId8"/>
    <p:sldId id="258" r:id="rId9"/>
    <p:sldId id="263" r:id="rId10"/>
    <p:sldId id="259" r:id="rId11"/>
    <p:sldId id="26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0"/>
    <p:restoredTop sz="95233"/>
  </p:normalViewPr>
  <p:slideViewPr>
    <p:cSldViewPr snapToGrid="0" snapToObjects="1">
      <p:cViewPr varScale="1">
        <p:scale>
          <a:sx n="166" d="100"/>
          <a:sy n="166" d="100"/>
        </p:scale>
        <p:origin x="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2030-3AC4-654E-AF4C-E25B6AF979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AF57D-2589-C143-B6A7-6D3C462D0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DD137-97B9-F34B-BB76-17F3821A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DBF2C-DF79-1147-AF68-BEC8FA06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8995C-414B-4640-BED9-A0C08F49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2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72D5F-AB8D-3544-A8B0-79414DF71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F152BB-29CB-4E41-B44A-BA85C7673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FFC71-E340-0045-8C72-E306C14B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67832-70E6-3B4A-B4D7-F2401EAB1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2462E-AB3E-7D46-8DEF-06098C7C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5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B1FE38-0D33-AC44-830B-1E5EBAB997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A2B2-F786-AE4A-B06A-169035FED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D8D0F-2398-934D-94B2-3D2823F5B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38F1F-75FE-0D41-8E18-1DCE3920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1D3E7-154E-E640-A084-08E65BB6E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3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C0F4A-E9F9-324A-846D-4A232E97A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6F648-C60B-E544-B5E9-1D9D0D1A6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F4B88-C68A-2B42-AAF3-95B3A88B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F7DEE-E0F6-DA43-AF16-DF7AF391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215A1-9725-BB47-A1E1-8866F4789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6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F1236-4C39-6A47-8C94-494F49DC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17E32-1597-0247-9715-7CAB14001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78E77-B5B3-AB48-A234-F406989D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10272-EFD9-8A44-9698-4C1D689E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5D94C-35B2-3D4C-8698-EA72696F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4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87725-E94A-C54C-B493-FC68E092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247E-47EB-2848-9490-9233AE8F90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B684C-3600-C946-B479-3F339359A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68F11-2442-B542-B207-3BB0653E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006D2-A5B7-6D45-9C86-943E8AA25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FBC9A-B803-E44C-A659-FE64B1D7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6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4628-9962-3646-B585-A17FD258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EB1CD-C904-4144-8013-5F88B2C26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37726-7078-D248-B59C-FBE235D8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54FF8-4A7F-344D-B2EA-2FCDED6B0F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6CFF94-3DFF-E648-B53E-F861CCE86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6BF36E-D2F9-F248-861B-0777FAE7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5BA7F1-264A-D04E-BE60-265323F9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D7F66-081A-4B42-9F8F-D933F1E1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4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60B9-DD46-8441-996A-EFD2CFF8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C1B22F-4893-7D4A-8AAA-49602427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CD2FC-CF99-7C42-B16C-14671C72D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3672-AF35-0F47-94FD-2A549544F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3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594DF-AD5B-AD41-8B57-7490E0D1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FF7B48-843A-DD4A-BA94-6E91E0FA8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8FB46-8D84-3D4F-B039-187DD298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10FA-F87E-BD41-9EC5-35CD74E45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F6C08-0C9B-554A-AAC3-594685D4B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66E60C-4B03-F545-9868-AD05237CD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8615F5-884D-9C49-A9EA-D0938969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76277-81EF-DE42-93B4-4107ABF13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FEC59-942D-D84E-A7C9-5A9599A3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8D3C3-C8B6-F747-9D80-FFE106FF8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7C81EF-6756-D74A-BA3B-CC84C14E9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3BD91-F951-EF49-A24D-CB9507ECC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83DBA3-FEDC-2247-BA65-2073B234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6F29F-766B-E747-9A3D-C89D7D5D7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F23CD-633E-1D4A-BBF6-839F88B4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0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nknown-3.png">
            <a:extLst>
              <a:ext uri="{FF2B5EF4-FFF2-40B4-BE49-F238E27FC236}">
                <a16:creationId xmlns:a16="http://schemas.microsoft.com/office/drawing/2014/main" id="{15CE1F5A-1D41-1A43-9C18-A048F43EC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82" b="26933"/>
          <a:stretch/>
        </p:blipFill>
        <p:spPr>
          <a:xfrm>
            <a:off x="182887" y="-721780"/>
            <a:ext cx="12250205" cy="681702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92AE3-02C8-D449-B641-1BC63CC7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FA964-0BFB-D14F-99E0-E15489D957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E6836-AB18-7B45-9790-BE6C8C336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43A2-1736-2F43-B9D7-669C98753E0B}" type="datetimeFigureOut">
              <a:rPr lang="en-US" smtClean="0"/>
              <a:t>4/23/23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DA005-EDFF-4242-88EB-F34A03D61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FFD7D-86FD-4D42-A327-8CF57746B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1290D-48B6-434D-A8E9-A580B56596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573433-F791-6843-A616-59D05316E59D}"/>
              </a:ext>
            </a:extLst>
          </p:cNvPr>
          <p:cNvSpPr/>
          <p:nvPr userDrawn="1"/>
        </p:nvSpPr>
        <p:spPr>
          <a:xfrm rot="5400000">
            <a:off x="5574587" y="220953"/>
            <a:ext cx="1042821" cy="12192003"/>
          </a:xfrm>
          <a:prstGeom prst="rect">
            <a:avLst/>
          </a:prstGeom>
          <a:solidFill>
            <a:srgbClr val="0D64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64B1"/>
              </a:solidFill>
            </a:endParaRPr>
          </a:p>
        </p:txBody>
      </p:sp>
      <p:pic>
        <p:nvPicPr>
          <p:cNvPr id="8" name="Picture 7" descr="CORTICES_logo_I_05_3000x592.png">
            <a:extLst>
              <a:ext uri="{FF2B5EF4-FFF2-40B4-BE49-F238E27FC236}">
                <a16:creationId xmlns:a16="http://schemas.microsoft.com/office/drawing/2014/main" id="{73C5EA17-AC3A-914E-AF30-EAEB26ECD53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7" y="5988135"/>
            <a:ext cx="2821251" cy="5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8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10CE5-4FB0-3140-B832-53B0B11423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Open Fracture Study Proposal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D20980-259D-1E49-B015-D25A65BDD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Megan Johnson, MD</a:t>
            </a:r>
            <a:br>
              <a:rPr lang="en-US" dirty="0"/>
            </a:br>
            <a:endParaRPr lang="en-US" dirty="0"/>
          </a:p>
          <a:p>
            <a:r>
              <a:rPr lang="en-US" dirty="0"/>
              <a:t>TSRH/CMC</a:t>
            </a:r>
          </a:p>
        </p:txBody>
      </p:sp>
    </p:spTree>
    <p:extLst>
      <p:ext uri="{BB962C8B-B14F-4D97-AF65-F5344CB8AC3E}">
        <p14:creationId xmlns:p14="http://schemas.microsoft.com/office/powerpoint/2010/main" val="2015184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835E-191A-5748-92EE-0FFF6A31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Design/Methods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7185-D57A-4644-B529-006A2ADEB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Retrospective</a:t>
            </a:r>
          </a:p>
          <a:p>
            <a:r>
              <a:rPr lang="en-US" dirty="0"/>
              <a:t>0-18, grade 3 open fracture</a:t>
            </a:r>
          </a:p>
          <a:p>
            <a:r>
              <a:rPr lang="en-US" dirty="0"/>
              <a:t>At least 6 month </a:t>
            </a:r>
            <a:r>
              <a:rPr lang="en-US" dirty="0" err="1"/>
              <a:t>followup</a:t>
            </a:r>
            <a:endParaRPr lang="en-US" dirty="0"/>
          </a:p>
          <a:p>
            <a:r>
              <a:rPr lang="en-US" dirty="0"/>
              <a:t>Exclusion:</a:t>
            </a:r>
          </a:p>
          <a:p>
            <a:pPr lvl="1"/>
            <a:r>
              <a:rPr lang="en-US" dirty="0"/>
              <a:t>Neuromuscular, syndromic, metabolic bone disease</a:t>
            </a:r>
          </a:p>
          <a:p>
            <a:pPr lvl="1"/>
            <a:r>
              <a:rPr lang="en-US" dirty="0"/>
              <a:t>Previous procedures/fracture</a:t>
            </a:r>
          </a:p>
        </p:txBody>
      </p:sp>
    </p:spTree>
    <p:extLst>
      <p:ext uri="{BB962C8B-B14F-4D97-AF65-F5344CB8AC3E}">
        <p14:creationId xmlns:p14="http://schemas.microsoft.com/office/powerpoint/2010/main" val="3544230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835E-191A-5748-92EE-0FFF6A31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Design/Methods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7185-D57A-4644-B529-006A2ADEB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Outcome: </a:t>
            </a:r>
          </a:p>
          <a:p>
            <a:pPr lvl="1"/>
            <a:r>
              <a:rPr lang="en-US" dirty="0"/>
              <a:t>Return to activity (chart review)</a:t>
            </a:r>
          </a:p>
          <a:p>
            <a:pPr lvl="1"/>
            <a:r>
              <a:rPr lang="en-US" dirty="0"/>
              <a:t>Time to definitive coverage (chart review)</a:t>
            </a:r>
          </a:p>
          <a:p>
            <a:pPr lvl="1"/>
            <a:r>
              <a:rPr lang="en-US" dirty="0"/>
              <a:t>Complications (chart review)</a:t>
            </a:r>
          </a:p>
          <a:p>
            <a:pPr lvl="1"/>
            <a:r>
              <a:rPr lang="en-US" dirty="0"/>
              <a:t>LOS, number of procedures (chart review)</a:t>
            </a:r>
          </a:p>
        </p:txBody>
      </p:sp>
    </p:spTree>
    <p:extLst>
      <p:ext uri="{BB962C8B-B14F-4D97-AF65-F5344CB8AC3E}">
        <p14:creationId xmlns:p14="http://schemas.microsoft.com/office/powerpoint/2010/main" val="2574787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C337-FB04-9B4F-D21F-376B9A68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Design/Methods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43015-C6CC-0BE4-F4C5-450D84D67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broaden hypotheses/questions  under same retrospective review of open fractures</a:t>
            </a:r>
          </a:p>
          <a:p>
            <a:pPr lvl="1"/>
            <a:r>
              <a:rPr lang="en-US" dirty="0"/>
              <a:t>Neurovascular injuries (Ben Shore)</a:t>
            </a:r>
          </a:p>
        </p:txBody>
      </p:sp>
    </p:spTree>
    <p:extLst>
      <p:ext uri="{BB962C8B-B14F-4D97-AF65-F5344CB8AC3E}">
        <p14:creationId xmlns:p14="http://schemas.microsoft.com/office/powerpoint/2010/main" val="132738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4DFDF-68E9-4245-A204-28462862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48F28-6160-534F-8352-0D3085D5B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Adult literature clear that open fractures with soft tissue coverage needs should be covered within 7 days – this does not exist in the pediatric literature</a:t>
            </a:r>
          </a:p>
          <a:p>
            <a:r>
              <a:rPr lang="en-US" dirty="0"/>
              <a:t>Suspect there is variability in how our institutions handle Grade 3B&amp;C open fractures that need coverage and time to definitive coverage</a:t>
            </a:r>
          </a:p>
          <a:p>
            <a:pPr lvl="1"/>
            <a:r>
              <a:rPr lang="en-US" dirty="0"/>
              <a:t>Example – who does flaps (adult vs. peds); ease of getting coverage; who handles washouts/vac changes once bone stabilized, etc.</a:t>
            </a:r>
          </a:p>
        </p:txBody>
      </p:sp>
    </p:spTree>
    <p:extLst>
      <p:ext uri="{BB962C8B-B14F-4D97-AF65-F5344CB8AC3E}">
        <p14:creationId xmlns:p14="http://schemas.microsoft.com/office/powerpoint/2010/main" val="60376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439E-6BD2-4943-B3DD-109FFF2C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FAC1A-352E-7048-8220-E2F601541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895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en-US" b="0" i="0" dirty="0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Reviews:</a:t>
            </a:r>
          </a:p>
          <a:p>
            <a:pPr lvl="1"/>
            <a:r>
              <a:rPr lang="en-US" b="0" i="0" dirty="0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Pace, J. L. , Kocher, M. S. &amp; Skaggs, D. L. (2012). Evidence-based Review. </a:t>
            </a:r>
            <a:r>
              <a:rPr lang="en-US" b="0" i="1" dirty="0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Journal of Pediatric </a:t>
            </a:r>
            <a:r>
              <a:rPr lang="en-US" b="0" i="1" dirty="0" err="1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Orthopaedics</a:t>
            </a:r>
            <a:r>
              <a:rPr lang="en-US" b="0" i="1" dirty="0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, 32 </a:t>
            </a:r>
            <a:r>
              <a:rPr lang="en-US" b="0" i="0" dirty="0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, S123-S127. </a:t>
            </a:r>
            <a:r>
              <a:rPr lang="en-US" b="0" i="0" dirty="0" err="1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doi</a:t>
            </a:r>
            <a:r>
              <a:rPr lang="en-US" b="0" i="0" dirty="0">
                <a:solidFill>
                  <a:srgbClr val="232323"/>
                </a:solidFill>
                <a:effectLst/>
                <a:latin typeface="Fira Sans" panose="020F0502020204030204" pitchFamily="34" charset="0"/>
              </a:rPr>
              <a:t>: 10.1097/BPO.0b013e318259f326.</a:t>
            </a:r>
          </a:p>
          <a:p>
            <a:pPr lvl="1"/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Trionfo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A, Cavanaugh PK, Herman MJ. Pediatric Open Fractures.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Orthop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Clin North Am. 2016 Jul;47(3):565-78.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: 10.1016/j.ocl.2016.02.003.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Epub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2016 Apr 23. PMID: 27241379.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Series of 100ish patients related to ATVs</a:t>
            </a:r>
          </a:p>
          <a:p>
            <a:pPr lvl="1"/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Torrez TW, Hicks J, Bonner V,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Seidenstein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AH,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McGwin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G, Kothari E, Gilbert SR. Increased open fracture complications following pediatric all-terrain vehicle accidents. Injury. 2022 Oct;53(10):3322-3325.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: 10.1016/j.injury.2022.08.023.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Epub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2022 Aug 9. PMID: 36031440.</a:t>
            </a:r>
          </a:p>
          <a:p>
            <a:r>
              <a:rPr lang="en-US" dirty="0">
                <a:solidFill>
                  <a:srgbClr val="212121"/>
                </a:solidFill>
                <a:latin typeface="system-ui"/>
              </a:rPr>
              <a:t>8 patient case series Grade 3B and C tibia </a:t>
            </a:r>
            <a:r>
              <a:rPr lang="en-US" dirty="0" err="1">
                <a:solidFill>
                  <a:srgbClr val="212121"/>
                </a:solidFill>
                <a:latin typeface="system-ui"/>
              </a:rPr>
              <a:t>fx</a:t>
            </a:r>
            <a:endParaRPr lang="en-US" dirty="0">
              <a:solidFill>
                <a:srgbClr val="212121"/>
              </a:solidFill>
              <a:latin typeface="system-ui"/>
            </a:endParaRPr>
          </a:p>
          <a:p>
            <a:pPr lvl="1"/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Laine JC,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Cherkashin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A,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Samchukov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M, Birch JG, Rathjen KE. The Management of Soft Tissue and Bone Loss in Type IIIB and IIIC Pediatric Open Tibia Fractures. J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Pediatr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Orthop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2016 Jul-Aug;36(5):453-8.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: 10.1097/BPO.0000000000000492. PMID: 25887835.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54 patient retrospective review</a:t>
            </a:r>
          </a:p>
          <a:p>
            <a:pPr lvl="1"/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Glass GE, Pearse M,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Nanchahal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J. The ortho-plastic management of Gustilo grade IIIB fractures of the tibia in children: a systematic review of the literature. Injury. 2009 Aug;40(8):876-9.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: 10.1016/j.injury.2008.12.010.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Epub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2009 May 5. PMID: 19419715.</a:t>
            </a:r>
          </a:p>
          <a:p>
            <a:r>
              <a:rPr lang="en-US" dirty="0">
                <a:solidFill>
                  <a:srgbClr val="212121"/>
                </a:solidFill>
                <a:latin typeface="system-ui"/>
              </a:rPr>
              <a:t>32 patients, retrospective review of prospective database</a:t>
            </a:r>
          </a:p>
          <a:p>
            <a:pPr lvl="1"/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Messner J, Harwood P, Johnson L,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Itte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V, Bourke G, Foster P. Lower limb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paediatric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trauma with bone and soft tissue loss: Ortho-plastic management and outcome in a major trauma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centre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. Injury. 2020 Jul;51(7):1576-1583.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: 10.1016/j.injury.2020.03.059.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system-ui"/>
              </a:rPr>
              <a:t>Epub</a:t>
            </a:r>
            <a:r>
              <a:rPr lang="en-US" b="0" i="0" dirty="0">
                <a:solidFill>
                  <a:srgbClr val="212121"/>
                </a:solidFill>
                <a:effectLst/>
                <a:latin typeface="system-ui"/>
              </a:rPr>
              <a:t> 2020 May 7. PMID: 32444168.</a:t>
            </a:r>
          </a:p>
          <a:p>
            <a:r>
              <a:rPr lang="en-US" dirty="0">
                <a:solidFill>
                  <a:srgbClr val="212121"/>
                </a:solidFill>
                <a:latin typeface="system-ui"/>
              </a:rPr>
              <a:t>303 patients, single institution retrospective review </a:t>
            </a:r>
          </a:p>
          <a:p>
            <a:pPr lvl="1"/>
            <a:r>
              <a:rPr lang="en-US" dirty="0"/>
              <a:t>Kuhn AW, Troyer SC, </a:t>
            </a:r>
            <a:r>
              <a:rPr lang="en-US" dirty="0" err="1"/>
              <a:t>Martus</a:t>
            </a:r>
            <a:r>
              <a:rPr lang="en-US" dirty="0"/>
              <a:t> JE. Pediatric Open Long-Bone Fracture and Subsequent Deep Infection Risk: The Importance of Early Hospital Care. Children (Basel). 2022 Aug 17;9(8):1243. </a:t>
            </a:r>
            <a:r>
              <a:rPr lang="en-US" dirty="0" err="1"/>
              <a:t>doi</a:t>
            </a:r>
            <a:r>
              <a:rPr lang="en-US" dirty="0"/>
              <a:t>: 10.3390/children9081243. PMID: 36010133; PMCID: PMC9406608.</a:t>
            </a:r>
          </a:p>
        </p:txBody>
      </p:sp>
    </p:spTree>
    <p:extLst>
      <p:ext uri="{BB962C8B-B14F-4D97-AF65-F5344CB8AC3E}">
        <p14:creationId xmlns:p14="http://schemas.microsoft.com/office/powerpoint/2010/main" val="277621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66EC-0929-1C42-8481-02F7C746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6AE6-6D51-6341-BCE0-3B13D413B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58F73-5862-5A49-81D8-0CCA628AD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91" y="0"/>
            <a:ext cx="5061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4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66EC-0929-1C42-8481-02F7C746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6AE6-6D51-6341-BCE0-3B13D413B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58F73-5862-5A49-81D8-0CCA628AD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91" y="0"/>
            <a:ext cx="506139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E8E567-4DF3-D047-B049-8E69D09B1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327" y="341939"/>
            <a:ext cx="5996021" cy="617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37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66EC-0929-1C42-8481-02F7C7466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D6AE6-6D51-6341-BCE0-3B13D413B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58F73-5862-5A49-81D8-0CCA628AD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91" y="0"/>
            <a:ext cx="506139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E8E567-4DF3-D047-B049-8E69D09B1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327" y="341939"/>
            <a:ext cx="5996021" cy="61741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34FB25-E38A-F541-A5C9-E021A7ED9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967" y="0"/>
            <a:ext cx="8048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02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ABCE-3544-3F4A-8485-C806DFEB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0B09-3466-F241-856E-4A1DCD999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Primary Aim: </a:t>
            </a:r>
          </a:p>
          <a:p>
            <a:pPr lvl="1"/>
            <a:r>
              <a:rPr lang="en-US" b="1" dirty="0"/>
              <a:t>Retrospectively characterize grade 3B&amp;C open fractures in pediatric population with regard to demographics, injury patterns, treatment - bony and soft tissue, and outcome. </a:t>
            </a:r>
            <a:r>
              <a:rPr lang="en-US" sz="2400" dirty="0"/>
              <a:t>Hypothesis: there will be significant variability in patterns of soft tissue coverage between hospitals and time to definitive coverage</a:t>
            </a:r>
          </a:p>
          <a:p>
            <a:pPr lvl="2"/>
            <a:r>
              <a:rPr lang="en-US" sz="2400" dirty="0"/>
              <a:t>Primary outcome: time to definitive coverage, ability to and timing of return to activity, complications, need for supervised therapy services, LOS, number of procedures </a:t>
            </a:r>
          </a:p>
        </p:txBody>
      </p:sp>
    </p:spTree>
    <p:extLst>
      <p:ext uri="{BB962C8B-B14F-4D97-AF65-F5344CB8AC3E}">
        <p14:creationId xmlns:p14="http://schemas.microsoft.com/office/powerpoint/2010/main" val="232985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ABCE-3544-3F4A-8485-C806DFEB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0B09-3466-F241-856E-4A1DCD999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Secondary Aims: </a:t>
            </a:r>
          </a:p>
          <a:p>
            <a:pPr marL="914400" lvl="1" indent="-457200">
              <a:buAutoNum type="arabicPeriod"/>
            </a:pPr>
            <a:r>
              <a:rPr lang="en-US" b="1" dirty="0"/>
              <a:t>To assess the variability in practices for soft tissue coverage of grade B&amp;C open fractures</a:t>
            </a:r>
          </a:p>
          <a:p>
            <a:pPr lvl="2"/>
            <a:r>
              <a:rPr lang="en-US" sz="2400" dirty="0"/>
              <a:t>Hypothesis: There will be significant variation in soft tissue coverage for grade 3B&amp;C open fractures including who does definitive procedures, number of subsequent procedures after bone stabilization, time to definitive coverage</a:t>
            </a:r>
          </a:p>
        </p:txBody>
      </p:sp>
    </p:spTree>
    <p:extLst>
      <p:ext uri="{BB962C8B-B14F-4D97-AF65-F5344CB8AC3E}">
        <p14:creationId xmlns:p14="http://schemas.microsoft.com/office/powerpoint/2010/main" val="91116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ABCE-3544-3F4A-8485-C806DFEBA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00B09-3466-F241-856E-4A1DCD999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Secondary Aims: </a:t>
            </a:r>
          </a:p>
          <a:p>
            <a:pPr marL="457200" lvl="1" indent="0">
              <a:buNone/>
            </a:pPr>
            <a:r>
              <a:rPr lang="en-US" b="1" dirty="0"/>
              <a:t>2. To determine the outcomes of grade 3B&amp;C open fractures in the pediatric population based on location of injury, time to definitive coverage.</a:t>
            </a:r>
          </a:p>
          <a:p>
            <a:pPr lvl="1"/>
            <a:r>
              <a:rPr lang="en-US" dirty="0"/>
              <a:t>Hypothesis: Outcomes in this population will vary based on the location of the injury (and thus the type of coverage needed) and timing to definitive coverage</a:t>
            </a:r>
          </a:p>
        </p:txBody>
      </p:sp>
    </p:spTree>
    <p:extLst>
      <p:ext uri="{BB962C8B-B14F-4D97-AF65-F5344CB8AC3E}">
        <p14:creationId xmlns:p14="http://schemas.microsoft.com/office/powerpoint/2010/main" val="13598686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</TotalTime>
  <Words>806</Words>
  <Application>Microsoft Macintosh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Fira Sans</vt:lpstr>
      <vt:lpstr>system-ui</vt:lpstr>
      <vt:lpstr>1_Office Theme</vt:lpstr>
      <vt:lpstr>Open Fracture Study Proposal</vt:lpstr>
      <vt:lpstr>Background </vt:lpstr>
      <vt:lpstr>Previous Work</vt:lpstr>
      <vt:lpstr>PowerPoint Presentation</vt:lpstr>
      <vt:lpstr>PowerPoint Presentation</vt:lpstr>
      <vt:lpstr>PowerPoint Presentation</vt:lpstr>
      <vt:lpstr>Specific Aims</vt:lpstr>
      <vt:lpstr>Specific Aims</vt:lpstr>
      <vt:lpstr>Specific Aims</vt:lpstr>
      <vt:lpstr>Design/Methods </vt:lpstr>
      <vt:lpstr>Design/Methods </vt:lpstr>
      <vt:lpstr>Design/Methods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J. Shore</dc:creator>
  <cp:lastModifiedBy>Megan Johnson</cp:lastModifiedBy>
  <cp:revision>11</cp:revision>
  <dcterms:created xsi:type="dcterms:W3CDTF">2019-09-26T14:03:20Z</dcterms:created>
  <dcterms:modified xsi:type="dcterms:W3CDTF">2023-04-23T14:24:41Z</dcterms:modified>
</cp:coreProperties>
</file>