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6" r:id="rId5"/>
    <p:sldId id="258" r:id="rId6"/>
    <p:sldId id="263" r:id="rId7"/>
    <p:sldId id="259" r:id="rId8"/>
    <p:sldId id="26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5220"/>
  </p:normalViewPr>
  <p:slideViewPr>
    <p:cSldViewPr snapToGrid="0" snapToObjects="1">
      <p:cViewPr varScale="1">
        <p:scale>
          <a:sx n="108" d="100"/>
          <a:sy n="108" d="100"/>
        </p:scale>
        <p:origin x="6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DD137-97B9-F34B-BB76-17F3821A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BF2C-DF79-1147-AF68-BEC8FA06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995C-414B-4640-BED9-A0C08F49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2D5F-AB8D-3544-A8B0-79414DF7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52BB-29CB-4E41-B44A-BA85C767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FC71-E340-0045-8C72-E306C14B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7832-70E6-3B4A-B4D7-F2401EA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462E-AB3E-7D46-8DEF-06098C7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FE38-0D33-AC44-830B-1E5EBAB9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A2B2-F786-AE4A-B06A-169035FE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D0F-2398-934D-94B2-3D2823F5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8F1F-75FE-0D41-8E18-1DCE392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D3E7-154E-E640-A084-08E65BB6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F4A-E9F9-324A-846D-4A232E97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F648-C60B-E544-B5E9-1D9D0D1A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4B88-C68A-2B42-AAF3-95B3A88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7DEE-E0F6-DA43-AF16-DF7AF39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15A1-9725-BB47-A1E1-8866F478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8E77-B5B3-AB48-A234-F406989D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272-EFD9-8A44-9698-4C1D689E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94C-35B2-3D4C-8698-EA72696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7725-E94A-C54C-B493-FC68E09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247E-47EB-2848-9490-9233AE8F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684C-3600-C946-B479-3F339359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8F11-2442-B542-B207-3BB0653E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006D2-A5B7-6D45-9C86-943E8AA2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BC9A-B803-E44C-A659-FE64B1D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4628-9962-3646-B585-A17FD25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B1CD-C904-4144-8013-5F88B2C2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7726-7078-D248-B59C-FBE235D8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54FF8-4A7F-344D-B2EA-2FCDED6B0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CFF94-3DFF-E648-B53E-F861CCE8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BF36E-D2F9-F248-861B-0777FAE7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BA7F1-264A-D04E-BE60-265323F9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D7F66-081A-4B42-9F8F-D933F1E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60B9-DD46-8441-996A-EFD2CFF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1B22F-4893-7D4A-8AAA-49602427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D2FC-CF99-7C42-B16C-14671C72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3672-AF35-0F47-94FD-2A549544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594DF-AD5B-AD41-8B57-7490E0D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7B48-843A-DD4A-BA94-6E91E0FA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FB46-8D84-3D4F-B039-187DD29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10FA-F87E-BD41-9EC5-35CD74E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6C08-0C9B-554A-AAC3-594685D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E60C-4B03-F545-9868-AD05237C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615F5-884D-9C49-A9EA-D093896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6277-81EF-DE42-93B4-4107ABF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EC59-942D-D84E-A7C9-5A9599A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D3C3-C8B6-F747-9D80-FFE106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C81EF-6756-D74A-BA3B-CC84C14E9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BD91-F951-EF49-A24D-CB9507EC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3DBA3-FEDC-2247-BA65-2073B23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6F29F-766B-E747-9A3D-C89D7D5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23CD-633E-1D4A-BBF6-839F88B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3.png">
            <a:extLst>
              <a:ext uri="{FF2B5EF4-FFF2-40B4-BE49-F238E27FC236}">
                <a16:creationId xmlns:a16="http://schemas.microsoft.com/office/drawing/2014/main" id="{15CE1F5A-1D41-1A43-9C18-A048F43E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2" b="26933"/>
          <a:stretch/>
        </p:blipFill>
        <p:spPr>
          <a:xfrm>
            <a:off x="182887" y="-721780"/>
            <a:ext cx="12250205" cy="6817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43A2-1736-2F43-B9D7-669C98753E0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73433-F791-6843-A616-59D05316E59D}"/>
              </a:ext>
            </a:extLst>
          </p:cNvPr>
          <p:cNvSpPr/>
          <p:nvPr userDrawn="1"/>
        </p:nvSpPr>
        <p:spPr>
          <a:xfrm rot="5400000">
            <a:off x="5574587" y="220953"/>
            <a:ext cx="1042821" cy="12192003"/>
          </a:xfrm>
          <a:prstGeom prst="rect">
            <a:avLst/>
          </a:prstGeom>
          <a:solidFill>
            <a:srgbClr val="0D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64B1"/>
              </a:solidFill>
            </a:endParaRPr>
          </a:p>
        </p:txBody>
      </p:sp>
      <p:pic>
        <p:nvPicPr>
          <p:cNvPr id="8" name="Picture 7" descr="CORTICES_logo_I_05_3000x592.png">
            <a:extLst>
              <a:ext uri="{FF2B5EF4-FFF2-40B4-BE49-F238E27FC236}">
                <a16:creationId xmlns:a16="http://schemas.microsoft.com/office/drawing/2014/main" id="{73C5EA17-AC3A-914E-AF30-EAEB26ECD5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5988135"/>
            <a:ext cx="2821251" cy="5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0CE5-4FB0-3140-B832-53B0B1142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Fracture Study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0980-259D-1E49-B015-D25A65BDD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Megan Johnson, MD</a:t>
            </a:r>
            <a:br>
              <a:rPr lang="en-US" dirty="0"/>
            </a:br>
            <a:endParaRPr lang="en-US" dirty="0"/>
          </a:p>
          <a:p>
            <a:r>
              <a:rPr lang="en-US" dirty="0"/>
              <a:t>TSRH/CMC</a:t>
            </a:r>
          </a:p>
        </p:txBody>
      </p:sp>
    </p:spTree>
    <p:extLst>
      <p:ext uri="{BB962C8B-B14F-4D97-AF65-F5344CB8AC3E}">
        <p14:creationId xmlns:p14="http://schemas.microsoft.com/office/powerpoint/2010/main" val="20151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DFDF-68E9-4245-A204-28462862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8F28-6160-534F-8352-0D3085D5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literature clear that open fractures with soft tissue coverage needs should be covered within 7 days – this does not exist in the pediatric literature</a:t>
            </a:r>
          </a:p>
          <a:p>
            <a:r>
              <a:rPr lang="en-US" dirty="0"/>
              <a:t>Suspect there is variability in how our institutions handle Grade 3B&amp;C open fractures that need coverage and time to definitive coverage</a:t>
            </a:r>
          </a:p>
          <a:p>
            <a:pPr lvl="1"/>
            <a:r>
              <a:rPr lang="en-US" dirty="0"/>
              <a:t>Example – who does flaps (adult vs. peds); ease of getting coverage; who handles washouts/vac changes once bone stabilized, etc.</a:t>
            </a:r>
          </a:p>
        </p:txBody>
      </p:sp>
    </p:spTree>
    <p:extLst>
      <p:ext uri="{BB962C8B-B14F-4D97-AF65-F5344CB8AC3E}">
        <p14:creationId xmlns:p14="http://schemas.microsoft.com/office/powerpoint/2010/main" val="60376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439E-6BD2-4943-B3DD-109FFF2C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AC1A-352E-7048-8220-E2F60154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Reviews: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Pace, J. L. , Kocher, M. S. &amp; Skaggs, D. L. (2012). Evidence-based Review. </a:t>
            </a:r>
            <a:r>
              <a:rPr lang="en-US" b="0" i="1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Journal of Pediatric </a:t>
            </a:r>
            <a:r>
              <a:rPr lang="en-US" b="0" i="1" dirty="0" err="1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Orthopaedics</a:t>
            </a:r>
            <a:r>
              <a:rPr lang="en-US" b="0" i="1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, 32 </a:t>
            </a:r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, S123-S127. 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doi</a:t>
            </a:r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: 10.1097/BPO.0b013e318259f326.</a:t>
            </a:r>
          </a:p>
          <a:p>
            <a:pPr lvl="1"/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Trionfo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A, Cavanaugh PK, Herman MJ. Pediatric Open Fractures.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Orthop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Clin North Am. 2016 Jul;47(3):565-78.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10.1016/j.ocl.2016.02.003.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2016 Apr 23. PMID: 27241379.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Series of 100ish patients related to ATVs</a:t>
            </a: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Torrez TW, Hicks J, Bonner V,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Seidenstein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AH,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McGwin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G, Kothari E, Gilbert SR. Increased open fracture complications following pediatric all-terrain vehicle accidents. Injury. 2022 Oct;53(10):3322-3325.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10.1016/j.injury.2022.08.023.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2022 Aug 9. PMID: 36031440.</a:t>
            </a:r>
          </a:p>
          <a:p>
            <a:r>
              <a:rPr lang="en-US" dirty="0">
                <a:solidFill>
                  <a:srgbClr val="212121"/>
                </a:solidFill>
                <a:latin typeface="system-ui"/>
              </a:rPr>
              <a:t>8 patient case series Grade 3B and C tibia </a:t>
            </a:r>
            <a:r>
              <a:rPr lang="en-US" dirty="0" err="1">
                <a:solidFill>
                  <a:srgbClr val="212121"/>
                </a:solidFill>
                <a:latin typeface="system-ui"/>
              </a:rPr>
              <a:t>fx</a:t>
            </a:r>
            <a:endParaRPr lang="en-US" dirty="0">
              <a:solidFill>
                <a:srgbClr val="212121"/>
              </a:solidFill>
              <a:latin typeface="system-ui"/>
            </a:endParaRP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Laine JC,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Cherkashin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Samchukov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M, Birch JG, Rathjen KE. The Management of Soft Tissue and Bone Loss in Type IIIB and IIIC Pediatric Open Tibia Fractures. J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Pediatr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Orthop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2016 Jul-Aug;36(5):453-8.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10.1097/BPO.0000000000000492. PMID: 25887835.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54 patient retrospective review</a:t>
            </a: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Glass GE, Pearse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Nanchahal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J. The ortho-plastic management of Gustilo grade IIIB fractures of the tibia in children: a systematic review of the literature. Injury. 2009 Aug;40(8):876-9.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10.1016/j.injury.2008.12.010.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2009 May 5. PMID: 19419715.</a:t>
            </a:r>
          </a:p>
          <a:p>
            <a:r>
              <a:rPr lang="en-US" dirty="0">
                <a:solidFill>
                  <a:srgbClr val="212121"/>
                </a:solidFill>
                <a:latin typeface="system-ui"/>
              </a:rPr>
              <a:t>32 patients, retrospective review of prospective database</a:t>
            </a: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Messner J, Harwood P, Johnson L,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Itte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V, Bourke G, Foster P. Lower limb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paediatric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trauma with bone and soft tissue loss: Ortho-plastic management and outcome in a major trauma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centre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Injury. 2020 Jul;51(7):1576-1583.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10.1016/j.injury.2020.03.059.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2020 May 7. PMID: 32444168.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1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Primary Aim: </a:t>
            </a:r>
          </a:p>
          <a:p>
            <a:pPr lvl="1"/>
            <a:r>
              <a:rPr lang="en-US" b="1" dirty="0"/>
              <a:t>Retrospectively characterize grade 3B&amp;C open fractures in pediatric population with regard to demographics, injury patterns, treatment - bony and soft tissue, and outcome. </a:t>
            </a:r>
            <a:r>
              <a:rPr lang="en-US" sz="2400" dirty="0"/>
              <a:t>Hypothesis: there will be significant variability in patterns of soft tissue coverage between hospitals and time to definitive coverage</a:t>
            </a:r>
          </a:p>
          <a:p>
            <a:pPr lvl="2"/>
            <a:r>
              <a:rPr lang="en-US" sz="2400" dirty="0"/>
              <a:t>Primary outcome: time to definitive coverage, ability to and timing of return to activity, complications, need for supervised therapy services, LOS, number of procedures </a:t>
            </a:r>
          </a:p>
        </p:txBody>
      </p:sp>
    </p:spTree>
    <p:extLst>
      <p:ext uri="{BB962C8B-B14F-4D97-AF65-F5344CB8AC3E}">
        <p14:creationId xmlns:p14="http://schemas.microsoft.com/office/powerpoint/2010/main" val="232985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Secondary Aims: </a:t>
            </a:r>
          </a:p>
          <a:p>
            <a:pPr marL="914400" lvl="1" indent="-457200">
              <a:buAutoNum type="arabicPeriod"/>
            </a:pPr>
            <a:r>
              <a:rPr lang="en-US" b="1" dirty="0"/>
              <a:t>To assess the variability in practices for soft tissue coverage of grade B&amp;C open fractures</a:t>
            </a:r>
          </a:p>
          <a:p>
            <a:pPr lvl="2"/>
            <a:r>
              <a:rPr lang="en-US" sz="2400" dirty="0"/>
              <a:t>Hypothesis: There will be significant variation in soft tissue coverage for grade 3B&amp;C open fractures including who does definitive procedures, number of subsequent procedures after bone stabilization, time to definitive coverage</a:t>
            </a:r>
          </a:p>
        </p:txBody>
      </p:sp>
    </p:spTree>
    <p:extLst>
      <p:ext uri="{BB962C8B-B14F-4D97-AF65-F5344CB8AC3E}">
        <p14:creationId xmlns:p14="http://schemas.microsoft.com/office/powerpoint/2010/main" val="9111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Secondary Aims: </a:t>
            </a:r>
          </a:p>
          <a:p>
            <a:pPr marL="457200" lvl="1" indent="0">
              <a:buNone/>
            </a:pPr>
            <a:r>
              <a:rPr lang="en-US" b="1" dirty="0"/>
              <a:t>2. To determine the outcomes of grade 3B&amp;C open fractures in the pediatric population based on location of injury, time to definitive coverage.</a:t>
            </a:r>
          </a:p>
          <a:p>
            <a:pPr lvl="1"/>
            <a:r>
              <a:rPr lang="en-US" dirty="0"/>
              <a:t>Hypothesis: Outcomes in this population will vary based on the location of the injury (and thus the type of coverage needed) and timing to definitive coverage</a:t>
            </a:r>
          </a:p>
        </p:txBody>
      </p:sp>
    </p:spTree>
    <p:extLst>
      <p:ext uri="{BB962C8B-B14F-4D97-AF65-F5344CB8AC3E}">
        <p14:creationId xmlns:p14="http://schemas.microsoft.com/office/powerpoint/2010/main" val="135986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835E-191A-5748-92EE-0FFF6A3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185-D57A-4644-B529-006A2ADE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Retrospective</a:t>
            </a:r>
          </a:p>
          <a:p>
            <a:r>
              <a:rPr lang="en-US" dirty="0"/>
              <a:t>0-18, grade 3 open fracture</a:t>
            </a:r>
          </a:p>
          <a:p>
            <a:r>
              <a:rPr lang="en-US" dirty="0"/>
              <a:t>At least 6 month </a:t>
            </a:r>
            <a:r>
              <a:rPr lang="en-US" dirty="0" err="1"/>
              <a:t>followup</a:t>
            </a:r>
            <a:endParaRPr lang="en-US" dirty="0"/>
          </a:p>
          <a:p>
            <a:r>
              <a:rPr lang="en-US" dirty="0"/>
              <a:t>Exclusion:</a:t>
            </a:r>
          </a:p>
          <a:p>
            <a:pPr lvl="1"/>
            <a:r>
              <a:rPr lang="en-US" dirty="0"/>
              <a:t>Neuromuscular, syndromic, metabolic bone disease</a:t>
            </a:r>
          </a:p>
          <a:p>
            <a:pPr lvl="1"/>
            <a:r>
              <a:rPr lang="en-US" dirty="0"/>
              <a:t>Previous procedures/fracture</a:t>
            </a:r>
          </a:p>
        </p:txBody>
      </p:sp>
    </p:spTree>
    <p:extLst>
      <p:ext uri="{BB962C8B-B14F-4D97-AF65-F5344CB8AC3E}">
        <p14:creationId xmlns:p14="http://schemas.microsoft.com/office/powerpoint/2010/main" val="354423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835E-191A-5748-92EE-0FFF6A3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185-D57A-4644-B529-006A2ADE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Outcome: </a:t>
            </a:r>
          </a:p>
          <a:p>
            <a:pPr lvl="1"/>
            <a:r>
              <a:rPr lang="en-US" dirty="0"/>
              <a:t>Return to activity (chart review)</a:t>
            </a:r>
          </a:p>
          <a:p>
            <a:pPr lvl="1"/>
            <a:r>
              <a:rPr lang="en-US" dirty="0"/>
              <a:t>Time to definitive coverage (chart review)</a:t>
            </a:r>
          </a:p>
          <a:p>
            <a:pPr lvl="1"/>
            <a:r>
              <a:rPr lang="en-US" dirty="0"/>
              <a:t>Complications (chart review)</a:t>
            </a:r>
          </a:p>
          <a:p>
            <a:pPr lvl="1"/>
            <a:r>
              <a:rPr lang="en-US" dirty="0"/>
              <a:t>LOS, number of procedures (chart review)</a:t>
            </a:r>
          </a:p>
        </p:txBody>
      </p:sp>
    </p:spTree>
    <p:extLst>
      <p:ext uri="{BB962C8B-B14F-4D97-AF65-F5344CB8AC3E}">
        <p14:creationId xmlns:p14="http://schemas.microsoft.com/office/powerpoint/2010/main" val="257478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C337-FB04-9B4F-D21F-376B9A68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3015-C6CC-0BE4-F4C5-450D84D6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broaden hypotheses/questions  under same retrospective review of open fractures</a:t>
            </a:r>
          </a:p>
          <a:p>
            <a:pPr lvl="1"/>
            <a:r>
              <a:rPr lang="en-US" dirty="0"/>
              <a:t>Neurovascular injuries (Ben Shore)</a:t>
            </a:r>
          </a:p>
        </p:txBody>
      </p:sp>
    </p:spTree>
    <p:extLst>
      <p:ext uri="{BB962C8B-B14F-4D97-AF65-F5344CB8AC3E}">
        <p14:creationId xmlns:p14="http://schemas.microsoft.com/office/powerpoint/2010/main" val="1327387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742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Fira Sans</vt:lpstr>
      <vt:lpstr>system-ui</vt:lpstr>
      <vt:lpstr>1_Office Theme</vt:lpstr>
      <vt:lpstr>Open Fracture Study Proposal</vt:lpstr>
      <vt:lpstr>Background </vt:lpstr>
      <vt:lpstr>Previous Work</vt:lpstr>
      <vt:lpstr>Specific Aims</vt:lpstr>
      <vt:lpstr>Specific Aims</vt:lpstr>
      <vt:lpstr>Specific Aims</vt:lpstr>
      <vt:lpstr>Design/Methods </vt:lpstr>
      <vt:lpstr>Design/Methods </vt:lpstr>
      <vt:lpstr>Design/Methods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Shore</dc:creator>
  <cp:lastModifiedBy>Megan Johnson</cp:lastModifiedBy>
  <cp:revision>10</cp:revision>
  <dcterms:created xsi:type="dcterms:W3CDTF">2019-09-26T14:03:20Z</dcterms:created>
  <dcterms:modified xsi:type="dcterms:W3CDTF">2022-11-04T02:21:22Z</dcterms:modified>
</cp:coreProperties>
</file>