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63" r:id="rId3"/>
    <p:sldId id="265" r:id="rId4"/>
    <p:sldId id="262" r:id="rId5"/>
    <p:sldId id="264" r:id="rId6"/>
    <p:sldId id="267" r:id="rId7"/>
    <p:sldId id="266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35" autoAdjust="0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5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lnSpc>
                <a:spcPct val="50000"/>
              </a:lnSpc>
              <a:defRPr/>
            </a:lvl1pPr>
          </a:lstStyle>
          <a:p>
            <a:fld id="{4AE15565-90B7-4B48-82A9-E3239121F5E1}" type="datetimeFigureOut">
              <a:rPr lang="en-US" smtClean="0"/>
              <a:pPr/>
              <a:t>4/20/23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lnSpc>
                <a:spcPct val="50000"/>
              </a:lnSpc>
              <a:defRPr/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122363"/>
            <a:ext cx="77724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6858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5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15565-90B7-4B48-82A9-E3239121F5E1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8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61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61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15565-90B7-4B48-82A9-E3239121F5E1}" type="datetimeFigureOut">
              <a:rPr lang="en-US" smtClean="0"/>
              <a:t>4/20/23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8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70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15565-90B7-4B48-82A9-E3239121F5E1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4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4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Necrotizing Fasciitis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CORTICES @ POSNA</a:t>
            </a:r>
          </a:p>
          <a:p>
            <a:r>
              <a:rPr lang="en-US" dirty="0"/>
              <a:t>April 25, 2023</a:t>
            </a:r>
          </a:p>
          <a:p>
            <a:endParaRPr lang="en-US" dirty="0"/>
          </a:p>
          <a:p>
            <a:r>
              <a:rPr lang="en-US" dirty="0"/>
              <a:t>Wendy Ramalingam MD</a:t>
            </a:r>
          </a:p>
          <a:p>
            <a:r>
              <a:rPr lang="en-US" dirty="0"/>
              <a:t>Stephanie Moore PhD</a:t>
            </a:r>
          </a:p>
        </p:txBody>
      </p:sp>
    </p:spTree>
    <p:extLst>
      <p:ext uri="{BB962C8B-B14F-4D97-AF65-F5344CB8AC3E}">
        <p14:creationId xmlns:p14="http://schemas.microsoft.com/office/powerpoint/2010/main" val="123051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BF51-5581-7E09-8977-974B76B0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02418-3E86-696D-FA26-450EF7FEA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Rare, life-threatening soft tissue infection with high morbidity and mortality that requires prompt diagnosis and surgical management</a:t>
            </a:r>
          </a:p>
          <a:p>
            <a:r>
              <a:rPr lang="en-US" dirty="0"/>
              <a:t>Pediatric literature is sparse</a:t>
            </a:r>
          </a:p>
          <a:p>
            <a:pPr lvl="1"/>
            <a:r>
              <a:rPr lang="en-US" dirty="0"/>
              <a:t>Systemic reviews</a:t>
            </a:r>
          </a:p>
          <a:p>
            <a:pPr lvl="1"/>
            <a:r>
              <a:rPr lang="en-US" dirty="0"/>
              <a:t>Small case series</a:t>
            </a:r>
          </a:p>
        </p:txBody>
      </p:sp>
    </p:spTree>
    <p:extLst>
      <p:ext uri="{BB962C8B-B14F-4D97-AF65-F5344CB8AC3E}">
        <p14:creationId xmlns:p14="http://schemas.microsoft.com/office/powerpoint/2010/main" val="131719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4FCF-6D64-0410-48FB-667361835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F8872-3E4A-7637-4E00-D8972BC47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4462670" cy="437048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LRINEC (Laboratory Risk Indicator for Necrotizing Fasciitis) score 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not validated in pediatric patients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Based on series of 6(!) patients, CRP &gt; 7.0 was </a:t>
            </a:r>
            <a:r>
              <a:rPr lang="en-US" sz="1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100% sensitive and 95.7% specific for differentiating NF from cellulitis or abscess </a:t>
            </a:r>
          </a:p>
          <a:p>
            <a:pPr lvl="1"/>
            <a:r>
              <a:rPr lang="en-US" sz="1900" dirty="0">
                <a:effectLst/>
                <a:latin typeface="AdvOTee8bf91a.B"/>
              </a:rPr>
              <a:t>NF was associated with thrombocytopenia, hyperthermia, tachycardia, and tachypnea. 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AA35BE-D567-3FF1-28EE-446B2608C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9870" y="1417638"/>
            <a:ext cx="3906460" cy="3507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78AEFE-6581-1F1F-C141-9DF853CD5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4678" y="6042666"/>
            <a:ext cx="5009322" cy="8153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9E2C8B-A91C-9927-7D37-58D2AFA489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8900" y="5864866"/>
            <a:ext cx="39751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Data from recent study at Vanderbilt (Thanks, Stephanie!)</a:t>
            </a:r>
          </a:p>
          <a:p>
            <a:pPr marL="800100" lvl="2">
              <a:spcBef>
                <a:spcPts val="0"/>
              </a:spcBef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For 23 ped vs adult patients with necrotizing fasciitis:</a:t>
            </a:r>
          </a:p>
          <a:p>
            <a:pPr marL="1257300"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Similar rates of gender and ethnic distributions were observed</a:t>
            </a:r>
          </a:p>
          <a:p>
            <a:pPr marL="1257300"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At admission, rate of pain, erythema, and swelling were present at similar rates (via retrospective note review)</a:t>
            </a:r>
          </a:p>
          <a:p>
            <a:pPr marL="1257300"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The origin of the infection and mechanism of infection were different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Kids experience extremity infection at double the rate of adults (73.9% vs 36.0%)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Kids had much lower rates of NF from infected wounds (0% vs 25.8%)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Kids had higher rates of NF from puncture wounds than adults (17.4% vs 8.1%)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Rate of peritoneum/rectum NF was much higher in adults than in children</a:t>
            </a:r>
          </a:p>
          <a:p>
            <a:pPr marL="1257300"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The tissue culture rates were markedly different between cohorts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Children had culture-negative NF at more than 5x the rate of adults (23.8% vs 4.6%)</a:t>
            </a:r>
          </a:p>
          <a:p>
            <a:pPr marL="1257300"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Children with NF had fewer comorbidities than Adults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 adults- rate of comorbidities also correlated with increased mortality</a:t>
            </a:r>
          </a:p>
          <a:p>
            <a:pPr marL="1257300"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Children had more favorable outcomes with shorter LOS and lower rates of amputation, MODS, and mortality compared to adults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Pediatric mortality (1/23; 4.3%)</a:t>
            </a:r>
          </a:p>
          <a:p>
            <a:pPr lvl="4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Adult mortality (19.8%</a:t>
            </a:r>
          </a:p>
        </p:txBody>
      </p:sp>
    </p:spTree>
    <p:extLst>
      <p:ext uri="{BB962C8B-B14F-4D97-AF65-F5344CB8AC3E}">
        <p14:creationId xmlns:p14="http://schemas.microsoft.com/office/powerpoint/2010/main" val="284625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9948-43F5-40C5-64EB-C2A6C88BA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2BF37-26B7-D8FA-B027-A16B35FE5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Define prevalence and characteristics of necrotizing fasciitis in pediatric patients</a:t>
            </a:r>
          </a:p>
          <a:p>
            <a:pPr lvl="1"/>
            <a:r>
              <a:rPr lang="en-US" dirty="0"/>
              <a:t>Age 0 - 18</a:t>
            </a:r>
          </a:p>
          <a:p>
            <a:pPr lvl="1"/>
            <a:r>
              <a:rPr lang="en-US" dirty="0"/>
              <a:t>January 2010 - June 2020 </a:t>
            </a:r>
          </a:p>
          <a:p>
            <a:r>
              <a:rPr lang="en-US" dirty="0"/>
              <a:t>Determine clinical and laboratory characteristics on presentation for patients with necrotizing fasciitis</a:t>
            </a:r>
          </a:p>
          <a:p>
            <a:pPr lvl="1"/>
            <a:r>
              <a:rPr lang="en-US" dirty="0"/>
              <a:t>Vital signs, CBC, CMP, ESR, CRP</a:t>
            </a:r>
          </a:p>
          <a:p>
            <a:pPr lvl="1"/>
            <a:r>
              <a:rPr lang="en-US" dirty="0"/>
              <a:t>Changes in values over time/admission</a:t>
            </a:r>
          </a:p>
        </p:txBody>
      </p:sp>
    </p:spTree>
    <p:extLst>
      <p:ext uri="{BB962C8B-B14F-4D97-AF65-F5344CB8AC3E}">
        <p14:creationId xmlns:p14="http://schemas.microsoft.com/office/powerpoint/2010/main" val="65970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9948-43F5-40C5-64EB-C2A6C88BA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2BF37-26B7-D8FA-B027-A16B35FE5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pediatric LRINEC scoring system</a:t>
            </a:r>
          </a:p>
          <a:p>
            <a:pPr lvl="1"/>
            <a:r>
              <a:rPr lang="en-US" dirty="0"/>
              <a:t>Use clinical and laboratory characteristics at presentation to differentiate between NF and soft tissue cellulitis/abscess </a:t>
            </a:r>
          </a:p>
          <a:p>
            <a:pPr lvl="2"/>
            <a:r>
              <a:rPr lang="en-US" dirty="0"/>
              <a:t>Case control</a:t>
            </a:r>
          </a:p>
          <a:p>
            <a:pPr lvl="1"/>
            <a:r>
              <a:rPr lang="en-US" dirty="0"/>
              <a:t>Can we qualify the severity and mortality risk via the scoring system?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03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5494-60B7-C628-2429-FBF55446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76B78-1932-1D2D-7804-411F4AC5D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38 patients at CCHMC with ICD-10 diagnosis of necrotizing fasciitis (M72.6) between July 2010 and June 2020 </a:t>
            </a:r>
          </a:p>
          <a:p>
            <a:pPr lvl="1"/>
            <a:r>
              <a:rPr lang="en-US" dirty="0"/>
              <a:t>Tissue/pathology diagnosis</a:t>
            </a:r>
          </a:p>
          <a:p>
            <a:pPr lvl="1"/>
            <a:r>
              <a:rPr lang="en-US" dirty="0"/>
              <a:t>Surgical debridement</a:t>
            </a:r>
          </a:p>
          <a:p>
            <a:pPr lvl="2"/>
            <a:r>
              <a:rPr lang="en-US" dirty="0"/>
              <a:t>Report consistent with necrotizing fasciitis</a:t>
            </a:r>
          </a:p>
          <a:p>
            <a:pPr lvl="3"/>
            <a:r>
              <a:rPr lang="en-US" dirty="0"/>
              <a:t>“dishwater” fluid, positive finger test (easily track along fascia)</a:t>
            </a:r>
          </a:p>
          <a:p>
            <a:pPr lvl="1"/>
            <a:r>
              <a:rPr lang="en-US" dirty="0"/>
              <a:t>1816 cellulitis patients, 1970 abscess patients</a:t>
            </a:r>
          </a:p>
        </p:txBody>
      </p:sp>
    </p:spTree>
    <p:extLst>
      <p:ext uri="{BB962C8B-B14F-4D97-AF65-F5344CB8AC3E}">
        <p14:creationId xmlns:p14="http://schemas.microsoft.com/office/powerpoint/2010/main" val="297703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25DD4-8CB5-7899-60B1-1CE219D3F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AECBB-19A4-A8C6-D0B9-C3B8BB25E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IRB?</a:t>
            </a:r>
          </a:p>
          <a:p>
            <a:pPr lvl="1"/>
            <a:r>
              <a:rPr lang="en-US" dirty="0"/>
              <a:t>More than 10 years will need a new IRB</a:t>
            </a:r>
          </a:p>
        </p:txBody>
      </p:sp>
    </p:spTree>
    <p:extLst>
      <p:ext uri="{BB962C8B-B14F-4D97-AF65-F5344CB8AC3E}">
        <p14:creationId xmlns:p14="http://schemas.microsoft.com/office/powerpoint/2010/main" val="26479524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rgbClr val="565A5C"/>
      </a:dk1>
      <a:lt1>
        <a:sysClr val="window" lastClr="FFFFFF"/>
      </a:lt1>
      <a:dk2>
        <a:srgbClr val="808080"/>
      </a:dk2>
      <a:lt2>
        <a:srgbClr val="B3B3B3"/>
      </a:lt2>
      <a:accent1>
        <a:srgbClr val="009CB1"/>
      </a:accent1>
      <a:accent2>
        <a:srgbClr val="77BC1F"/>
      </a:accent2>
      <a:accent3>
        <a:srgbClr val="A1CD3A"/>
      </a:accent3>
      <a:accent4>
        <a:srgbClr val="9AD1DC"/>
      </a:accent4>
      <a:accent5>
        <a:srgbClr val="6EC4E9"/>
      </a:accent5>
      <a:accent6>
        <a:srgbClr val="E7417A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CHMC PPT template black" id="{13137231-30B0-F541-B8CA-AE4FF6E185EA}" vid="{19C48E0F-52CC-DC4B-BA91-74842BE3B8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Custom Design</Template>
  <TotalTime>5015</TotalTime>
  <Words>459</Words>
  <Application>Microsoft Macintosh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AdvOTee8bf91a.B</vt:lpstr>
      <vt:lpstr>Arial</vt:lpstr>
      <vt:lpstr>Calibri</vt:lpstr>
      <vt:lpstr>Courier New</vt:lpstr>
      <vt:lpstr>Custom Design</vt:lpstr>
      <vt:lpstr>Necrotizing Fasciitis</vt:lpstr>
      <vt:lpstr>Background</vt:lpstr>
      <vt:lpstr>Background</vt:lpstr>
      <vt:lpstr>Background</vt:lpstr>
      <vt:lpstr>Study Aims</vt:lpstr>
      <vt:lpstr>Study Aims</vt:lpstr>
      <vt:lpstr>Study Aims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Necrotizing Fasciitis</dc:title>
  <dc:creator>Ramalingam, Wendy (ramaliwg)</dc:creator>
  <cp:lastModifiedBy>Ramalingam, Wendy (ramaliwg)</cp:lastModifiedBy>
  <cp:revision>2</cp:revision>
  <dcterms:created xsi:type="dcterms:W3CDTF">2023-04-20T13:31:26Z</dcterms:created>
  <dcterms:modified xsi:type="dcterms:W3CDTF">2023-04-24T01:06:57Z</dcterms:modified>
</cp:coreProperties>
</file>