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2" r:id="rId4"/>
    <p:sldId id="266" r:id="rId5"/>
    <p:sldId id="258" r:id="rId6"/>
    <p:sldId id="263" r:id="rId7"/>
    <p:sldId id="264" r:id="rId8"/>
    <p:sldId id="259" r:id="rId9"/>
    <p:sldId id="260" r:id="rId10"/>
    <p:sldId id="261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0"/>
    <p:restoredTop sz="95233"/>
  </p:normalViewPr>
  <p:slideViewPr>
    <p:cSldViewPr snapToGrid="0" snapToObjects="1">
      <p:cViewPr varScale="1">
        <p:scale>
          <a:sx n="166" d="100"/>
          <a:sy n="166" d="100"/>
        </p:scale>
        <p:origin x="1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D2030-3AC4-654E-AF4C-E25B6AF97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AF57D-2589-C143-B6A7-6D3C462D0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DD137-97B9-F34B-BB76-17F3821A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DBF2C-DF79-1147-AF68-BEC8FA06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8995C-414B-4640-BED9-A0C08F49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2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72D5F-AB8D-3544-A8B0-79414DF71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F152BB-29CB-4E41-B44A-BA85C7673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FFC71-E340-0045-8C72-E306C14BC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67832-70E6-3B4A-B4D7-F2401EAB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2462E-AB3E-7D46-8DEF-06098C7C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5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B1FE38-0D33-AC44-830B-1E5EBAB99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AA2B2-F786-AE4A-B06A-169035FED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D8D0F-2398-934D-94B2-3D2823F5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38F1F-75FE-0D41-8E18-1DCE3920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1D3E7-154E-E640-A084-08E65BB6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3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C0F4A-E9F9-324A-846D-4A232E97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6F648-C60B-E544-B5E9-1D9D0D1A6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F4B88-C68A-2B42-AAF3-95B3A88B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F7DEE-E0F6-DA43-AF16-DF7AF391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215A1-9725-BB47-A1E1-8866F478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6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1236-4C39-6A47-8C94-494F49DC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17E32-1597-0247-9715-7CAB14001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78E77-B5B3-AB48-A234-F406989D1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10272-EFD9-8A44-9698-4C1D689E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5D94C-35B2-3D4C-8698-EA72696F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4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7725-E94A-C54C-B493-FC68E092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A247E-47EB-2848-9490-9233AE8F9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B684C-3600-C946-B479-3F339359A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68F11-2442-B542-B207-3BB0653E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006D2-A5B7-6D45-9C86-943E8AA25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FBC9A-B803-E44C-A659-FE64B1D7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6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4628-9962-3646-B585-A17FD258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EB1CD-C904-4144-8013-5F88B2C26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37726-7078-D248-B59C-FBE235D8A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54FF8-4A7F-344D-B2EA-2FCDED6B0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6CFF94-3DFF-E648-B53E-F861CCE865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6BF36E-D2F9-F248-861B-0777FAE7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5BA7F1-264A-D04E-BE60-265323F9B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D7F66-081A-4B42-9F8F-D933F1E1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4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60B9-DD46-8441-996A-EFD2CFF8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1B22F-4893-7D4A-8AAA-49602427F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CD2FC-CF99-7C42-B16C-14671C72D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C3672-AF35-0F47-94FD-2A549544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3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594DF-AD5B-AD41-8B57-7490E0D1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F7B48-843A-DD4A-BA94-6E91E0FA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8FB46-8D84-3D4F-B039-187DD298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0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10FA-F87E-BD41-9EC5-35CD74E4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F6C08-0C9B-554A-AAC3-594685D4B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6E60C-4B03-F545-9868-AD05237CD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615F5-884D-9C49-A9EA-D0938969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76277-81EF-DE42-93B4-4107ABF1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FEC59-942D-D84E-A7C9-5A9599A3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5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D3C3-C8B6-F747-9D80-FFE106FF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C81EF-6756-D74A-BA3B-CC84C14E9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3BD91-F951-EF49-A24D-CB9507ECC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3DBA3-FEDC-2247-BA65-2073B234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6F29F-766B-E747-9A3D-C89D7D5D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F23CD-633E-1D4A-BBF6-839F88B4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0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known-3.png">
            <a:extLst>
              <a:ext uri="{FF2B5EF4-FFF2-40B4-BE49-F238E27FC236}">
                <a16:creationId xmlns:a16="http://schemas.microsoft.com/office/drawing/2014/main" id="{15CE1F5A-1D41-1A43-9C18-A048F43EC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82" b="26933"/>
          <a:stretch/>
        </p:blipFill>
        <p:spPr>
          <a:xfrm>
            <a:off x="182887" y="-721780"/>
            <a:ext cx="12250205" cy="681702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92AE3-02C8-D449-B641-1BC63CC7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FA964-0BFB-D14F-99E0-E15489D95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E6836-AB18-7B45-9790-BE6C8C336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E43A2-1736-2F43-B9D7-669C98753E0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DA005-EDFF-4242-88EB-F34A03D61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FFD7D-86FD-4D42-A327-8CF57746B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573433-F791-6843-A616-59D05316E59D}"/>
              </a:ext>
            </a:extLst>
          </p:cNvPr>
          <p:cNvSpPr/>
          <p:nvPr userDrawn="1"/>
        </p:nvSpPr>
        <p:spPr>
          <a:xfrm rot="5400000">
            <a:off x="5574587" y="220953"/>
            <a:ext cx="1042821" cy="12192003"/>
          </a:xfrm>
          <a:prstGeom prst="rect">
            <a:avLst/>
          </a:prstGeom>
          <a:solidFill>
            <a:srgbClr val="0D64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64B1"/>
              </a:solidFill>
            </a:endParaRPr>
          </a:p>
        </p:txBody>
      </p:sp>
      <p:pic>
        <p:nvPicPr>
          <p:cNvPr id="8" name="Picture 7" descr="CORTICES_logo_I_05_3000x592.png">
            <a:extLst>
              <a:ext uri="{FF2B5EF4-FFF2-40B4-BE49-F238E27FC236}">
                <a16:creationId xmlns:a16="http://schemas.microsoft.com/office/drawing/2014/main" id="{73C5EA17-AC3A-914E-AF30-EAEB26ECD53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7" y="5988135"/>
            <a:ext cx="2821251" cy="5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8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0CE5-4FB0-3140-B832-53B0B11423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Lis Franc Study Proposal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20980-259D-1E49-B015-D25A65BDD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Megan Johnson, MD</a:t>
            </a:r>
            <a:br>
              <a:rPr lang="en-US" dirty="0"/>
            </a:br>
            <a:r>
              <a:rPr lang="en-US" dirty="0"/>
              <a:t>Tony Riccio, MD</a:t>
            </a:r>
          </a:p>
          <a:p>
            <a:r>
              <a:rPr lang="en-US" dirty="0"/>
              <a:t>TSRH/CMC</a:t>
            </a:r>
          </a:p>
        </p:txBody>
      </p:sp>
    </p:spTree>
    <p:extLst>
      <p:ext uri="{BB962C8B-B14F-4D97-AF65-F5344CB8AC3E}">
        <p14:creationId xmlns:p14="http://schemas.microsoft.com/office/powerpoint/2010/main" val="2015184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54B83-6199-614D-BD0C-49187CA8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652BF-E428-3A4C-9CD9-0D4FA69CF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Members that have already expressed interest:</a:t>
            </a:r>
          </a:p>
          <a:p>
            <a:pPr lvl="1"/>
            <a:r>
              <a:rPr lang="en-US" dirty="0"/>
              <a:t>Jaime Rice Denning</a:t>
            </a:r>
          </a:p>
          <a:p>
            <a:pPr lvl="1"/>
            <a:r>
              <a:rPr lang="en-US" dirty="0"/>
              <a:t>Collin May</a:t>
            </a:r>
          </a:p>
          <a:p>
            <a:pPr lvl="1"/>
            <a:r>
              <a:rPr lang="en-US" dirty="0"/>
              <a:t>Keith Baldwin</a:t>
            </a:r>
          </a:p>
        </p:txBody>
      </p:sp>
    </p:spTree>
    <p:extLst>
      <p:ext uri="{BB962C8B-B14F-4D97-AF65-F5344CB8AC3E}">
        <p14:creationId xmlns:p14="http://schemas.microsoft.com/office/powerpoint/2010/main" val="4169430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8A57-2E33-F5CF-5F83-2B71A445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E952E-D20F-6E93-655E-FEF5BF888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IRB</a:t>
            </a:r>
          </a:p>
          <a:p>
            <a:r>
              <a:rPr lang="en-US" dirty="0"/>
              <a:t>Data Dictionary </a:t>
            </a:r>
          </a:p>
        </p:txBody>
      </p:sp>
    </p:spTree>
    <p:extLst>
      <p:ext uri="{BB962C8B-B14F-4D97-AF65-F5344CB8AC3E}">
        <p14:creationId xmlns:p14="http://schemas.microsoft.com/office/powerpoint/2010/main" val="393273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4DFDF-68E9-4245-A204-28462862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48F28-6160-534F-8352-0D3085D5B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literature on pediatric Lisfranc injuries</a:t>
            </a:r>
          </a:p>
          <a:p>
            <a:r>
              <a:rPr lang="en-US" dirty="0"/>
              <a:t>Little known about mechanism of injury, fracture patterns, threshold for operative vs. nonoperative management, fixation options, subsequent disability/pain</a:t>
            </a:r>
          </a:p>
          <a:p>
            <a:r>
              <a:rPr lang="en-US" dirty="0"/>
              <a:t>Not known if the presence of open </a:t>
            </a:r>
            <a:r>
              <a:rPr lang="en-US" dirty="0" err="1"/>
              <a:t>physes</a:t>
            </a:r>
            <a:r>
              <a:rPr lang="en-US" dirty="0"/>
              <a:t> should direct operative vs. nonoperative management, fixation choice, return to activity</a:t>
            </a:r>
          </a:p>
        </p:txBody>
      </p:sp>
    </p:spTree>
    <p:extLst>
      <p:ext uri="{BB962C8B-B14F-4D97-AF65-F5344CB8AC3E}">
        <p14:creationId xmlns:p14="http://schemas.microsoft.com/office/powerpoint/2010/main" val="60376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7439E-6BD2-4943-B3DD-109FFF2C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FAC1A-352E-7048-8220-E2F601541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institution – 56 </a:t>
            </a:r>
            <a:r>
              <a:rPr lang="en-US" dirty="0" err="1"/>
              <a:t>peds</a:t>
            </a:r>
            <a:r>
              <a:rPr lang="en-US" dirty="0"/>
              <a:t> patients, no PROs (Boston)</a:t>
            </a:r>
          </a:p>
          <a:p>
            <a:r>
              <a:rPr lang="en-US" dirty="0"/>
              <a:t>Single institution – 30 </a:t>
            </a:r>
            <a:r>
              <a:rPr lang="en-US" dirty="0" err="1"/>
              <a:t>peds</a:t>
            </a:r>
            <a:r>
              <a:rPr lang="en-US" dirty="0"/>
              <a:t> patients, PROs</a:t>
            </a:r>
          </a:p>
          <a:p>
            <a:r>
              <a:rPr lang="en-US" dirty="0"/>
              <a:t>Prelim work by Jaime Denning (unpublished)</a:t>
            </a:r>
          </a:p>
          <a:p>
            <a:r>
              <a:rPr lang="en-US" dirty="0"/>
              <a:t>Systematic Review – just published </a:t>
            </a:r>
          </a:p>
        </p:txBody>
      </p:sp>
    </p:spTree>
    <p:extLst>
      <p:ext uri="{BB962C8B-B14F-4D97-AF65-F5344CB8AC3E}">
        <p14:creationId xmlns:p14="http://schemas.microsoft.com/office/powerpoint/2010/main" val="277621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ABCE-3544-3F4A-8485-C806DFEB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00B09-3466-F241-856E-4A1DCD999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Primary Aim: </a:t>
            </a:r>
          </a:p>
          <a:p>
            <a:pPr lvl="1"/>
            <a:r>
              <a:rPr lang="en-US" b="1" dirty="0"/>
              <a:t>Retrospectively characterize pediatric </a:t>
            </a:r>
            <a:r>
              <a:rPr lang="en-US" b="1" dirty="0" err="1"/>
              <a:t>lisfranc</a:t>
            </a:r>
            <a:r>
              <a:rPr lang="en-US" b="1" dirty="0"/>
              <a:t> injuries with regard to age, mechanism of injury, radiographic injury patterns, treatment, outcomes and compare to historical cohorts of adult Lisfranc injuries</a:t>
            </a:r>
          </a:p>
          <a:p>
            <a:pPr lvl="2"/>
            <a:r>
              <a:rPr lang="en-US" sz="2400" dirty="0"/>
              <a:t>Hypothesis: mechanism of injury, fracture pattern, treatment modalities and outcomes will differ between </a:t>
            </a:r>
            <a:r>
              <a:rPr lang="en-US" sz="2400" dirty="0" err="1"/>
              <a:t>peds</a:t>
            </a:r>
            <a:r>
              <a:rPr lang="en-US" sz="2400" dirty="0"/>
              <a:t> and adult patients </a:t>
            </a:r>
          </a:p>
          <a:p>
            <a:pPr lvl="2"/>
            <a:r>
              <a:rPr lang="en-US" sz="2400" dirty="0"/>
              <a:t>Primary outcome: ability to and timing of return to sport, per-operative complications, postoperative complications, need for supervised therapy services, radiographic outcome (residual displacement, arthritic changes and deformity)</a:t>
            </a:r>
          </a:p>
        </p:txBody>
      </p:sp>
    </p:spTree>
    <p:extLst>
      <p:ext uri="{BB962C8B-B14F-4D97-AF65-F5344CB8AC3E}">
        <p14:creationId xmlns:p14="http://schemas.microsoft.com/office/powerpoint/2010/main" val="232985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ABCE-3544-3F4A-8485-C806DFEB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00B09-3466-F241-856E-4A1DCD999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Secondary Aims: </a:t>
            </a:r>
          </a:p>
          <a:p>
            <a:pPr marL="914400" lvl="1" indent="-457200">
              <a:buAutoNum type="arabicPeriod"/>
            </a:pPr>
            <a:r>
              <a:rPr lang="en-US" b="1" dirty="0"/>
              <a:t>To compare outcomes between operatively and non-operatively managed patients and determine if a threshold of displacement exists beyond which worse outcomes can be expected with non-operative management.</a:t>
            </a:r>
          </a:p>
          <a:p>
            <a:pPr lvl="2"/>
            <a:r>
              <a:rPr lang="en-US" sz="2400" dirty="0"/>
              <a:t>Hypothesis: Surgical and non-surgically managed Lisfranc injuries will have similar outcomes at lower amounts of displacement. However, worse outcomes and less complications will be identified in the non-operative cohort beyond an as of yet undetermined amount of displacement or for certain fracture patterns </a:t>
            </a:r>
          </a:p>
        </p:txBody>
      </p:sp>
    </p:spTree>
    <p:extLst>
      <p:ext uri="{BB962C8B-B14F-4D97-AF65-F5344CB8AC3E}">
        <p14:creationId xmlns:p14="http://schemas.microsoft.com/office/powerpoint/2010/main" val="9111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ABCE-3544-3F4A-8485-C806DFEB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00B09-3466-F241-856E-4A1DCD999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Secondary Aims: </a:t>
            </a:r>
          </a:p>
          <a:p>
            <a:pPr marL="457200" lvl="1" indent="0">
              <a:buNone/>
            </a:pPr>
            <a:r>
              <a:rPr lang="en-US" b="1" dirty="0"/>
              <a:t>2. To determine if the presence of open </a:t>
            </a:r>
            <a:r>
              <a:rPr lang="en-US" b="1" dirty="0" err="1"/>
              <a:t>physes</a:t>
            </a:r>
            <a:r>
              <a:rPr lang="en-US" b="1" dirty="0"/>
              <a:t> influences the outcome of pediatric Lisfranc injuries by comparing outcomes between pediatric patients with open </a:t>
            </a:r>
            <a:r>
              <a:rPr lang="en-US" b="1" dirty="0" err="1"/>
              <a:t>physes</a:t>
            </a:r>
            <a:r>
              <a:rPr lang="en-US" b="1" dirty="0"/>
              <a:t> to those less than 18 with closed </a:t>
            </a:r>
            <a:r>
              <a:rPr lang="en-US" b="1" dirty="0" err="1"/>
              <a:t>physes</a:t>
            </a:r>
            <a:r>
              <a:rPr lang="en-US" b="1" dirty="0"/>
              <a:t>. </a:t>
            </a:r>
          </a:p>
          <a:p>
            <a:pPr lvl="1"/>
            <a:r>
              <a:rPr lang="en-US" dirty="0"/>
              <a:t>Hypothesis: Pediatric patients with Lisfranc injuries and open </a:t>
            </a:r>
            <a:r>
              <a:rPr lang="en-US" dirty="0" err="1"/>
              <a:t>physes</a:t>
            </a:r>
            <a:r>
              <a:rPr lang="en-US" dirty="0"/>
              <a:t> have worse outcomes than those with closed </a:t>
            </a:r>
            <a:r>
              <a:rPr lang="en-US" dirty="0" err="1"/>
              <a:t>physes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986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ABCE-3544-3F4A-8485-C806DFEB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00B09-3466-F241-856E-4A1DCD999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Secondary Aims: </a:t>
            </a:r>
          </a:p>
          <a:p>
            <a:pPr marL="457200" lvl="1" indent="0">
              <a:buNone/>
            </a:pPr>
            <a:r>
              <a:rPr lang="en-US" b="1" dirty="0"/>
              <a:t>3. Develop a classification system of pediatric Lisfranc injuries based on the patterns of injury observed in this population (ex. Patients with open </a:t>
            </a:r>
            <a:r>
              <a:rPr lang="en-US" b="1" dirty="0" err="1"/>
              <a:t>physes</a:t>
            </a:r>
            <a:r>
              <a:rPr lang="en-US" b="1" dirty="0"/>
              <a:t> have different injury patterns than those with closed </a:t>
            </a:r>
            <a:r>
              <a:rPr lang="en-US" b="1" dirty="0" err="1"/>
              <a:t>physes</a:t>
            </a:r>
            <a:r>
              <a:rPr lang="en-US" b="1" dirty="0"/>
              <a:t>).</a:t>
            </a:r>
          </a:p>
          <a:p>
            <a:pPr lvl="1"/>
            <a:r>
              <a:rPr lang="en-US" dirty="0"/>
              <a:t>	Hypothesis: Pediatric patients with Lisfranc injuries, in particular those with 	open </a:t>
            </a:r>
            <a:r>
              <a:rPr lang="en-US" dirty="0" err="1"/>
              <a:t>physes</a:t>
            </a:r>
            <a:r>
              <a:rPr lang="en-US" dirty="0"/>
              <a:t>, have different injury patterns than adult patients with Lisfranc 	injuries.</a:t>
            </a:r>
          </a:p>
        </p:txBody>
      </p:sp>
    </p:spTree>
    <p:extLst>
      <p:ext uri="{BB962C8B-B14F-4D97-AF65-F5344CB8AC3E}">
        <p14:creationId xmlns:p14="http://schemas.microsoft.com/office/powerpoint/2010/main" val="2714202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835E-191A-5748-92EE-0FFF6A31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Design/Methods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37185-D57A-4644-B529-006A2ADEB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Retrospective</a:t>
            </a:r>
          </a:p>
          <a:p>
            <a:r>
              <a:rPr lang="en-US" dirty="0"/>
              <a:t>0-18, isolated Lisfranc injury based on imaging (XR, CT, MRI)</a:t>
            </a:r>
          </a:p>
          <a:p>
            <a:r>
              <a:rPr lang="en-US" dirty="0"/>
              <a:t>At least 6 month </a:t>
            </a:r>
            <a:r>
              <a:rPr lang="en-US" dirty="0" err="1"/>
              <a:t>followup</a:t>
            </a:r>
            <a:endParaRPr lang="en-US" dirty="0"/>
          </a:p>
          <a:p>
            <a:r>
              <a:rPr lang="en-US" dirty="0"/>
              <a:t>Exclusion:</a:t>
            </a:r>
          </a:p>
          <a:p>
            <a:pPr lvl="1"/>
            <a:r>
              <a:rPr lang="en-US" dirty="0"/>
              <a:t>Neuromuscular, syndromic, metabolic bone disease</a:t>
            </a:r>
          </a:p>
          <a:p>
            <a:pPr lvl="1"/>
            <a:r>
              <a:rPr lang="en-US" dirty="0"/>
              <a:t>Polytrauma</a:t>
            </a:r>
          </a:p>
          <a:p>
            <a:pPr lvl="1"/>
            <a:r>
              <a:rPr lang="en-US" dirty="0"/>
              <a:t>Multiple foot fractures in the same foot (can debate which associated fractures to include)</a:t>
            </a:r>
          </a:p>
          <a:p>
            <a:pPr lvl="1"/>
            <a:r>
              <a:rPr lang="en-US" dirty="0"/>
              <a:t>Open fractures</a:t>
            </a:r>
          </a:p>
        </p:txBody>
      </p:sp>
    </p:spTree>
    <p:extLst>
      <p:ext uri="{BB962C8B-B14F-4D97-AF65-F5344CB8AC3E}">
        <p14:creationId xmlns:p14="http://schemas.microsoft.com/office/powerpoint/2010/main" val="354423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835E-191A-5748-92EE-0FFF6A31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Design/Methods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37185-D57A-4644-B529-006A2ADEB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Nonoperative or operative treatment (any fixation method)</a:t>
            </a:r>
          </a:p>
          <a:p>
            <a:r>
              <a:rPr lang="en-US" dirty="0"/>
              <a:t>Primary Outcome: </a:t>
            </a:r>
          </a:p>
          <a:p>
            <a:pPr lvl="1"/>
            <a:r>
              <a:rPr lang="en-US" dirty="0"/>
              <a:t>Return to sport (chart review)</a:t>
            </a:r>
          </a:p>
          <a:p>
            <a:pPr lvl="1"/>
            <a:r>
              <a:rPr lang="en-US" dirty="0"/>
              <a:t>Radiographic outcome (residual displacement, arthritic change, deformity)</a:t>
            </a:r>
          </a:p>
          <a:p>
            <a:pPr lvl="1"/>
            <a:r>
              <a:rPr lang="en-US" dirty="0"/>
              <a:t>Complications (chart review)</a:t>
            </a:r>
          </a:p>
        </p:txBody>
      </p:sp>
    </p:spTree>
    <p:extLst>
      <p:ext uri="{BB962C8B-B14F-4D97-AF65-F5344CB8AC3E}">
        <p14:creationId xmlns:p14="http://schemas.microsoft.com/office/powerpoint/2010/main" val="25747874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519</Words>
  <Application>Microsoft Macintosh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1_Office Theme</vt:lpstr>
      <vt:lpstr>Lis Franc Study Proposal</vt:lpstr>
      <vt:lpstr>Background </vt:lpstr>
      <vt:lpstr>Previous Work</vt:lpstr>
      <vt:lpstr>Specific Aims</vt:lpstr>
      <vt:lpstr>Specific Aims</vt:lpstr>
      <vt:lpstr>Specific Aims</vt:lpstr>
      <vt:lpstr>Specific Aims</vt:lpstr>
      <vt:lpstr>Design/Methods </vt:lpstr>
      <vt:lpstr>Design/Methods </vt:lpstr>
      <vt:lpstr>Participation </vt:lpstr>
      <vt:lpstr>Next Steps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J. Shore</dc:creator>
  <cp:lastModifiedBy>Megan Johnson</cp:lastModifiedBy>
  <cp:revision>8</cp:revision>
  <dcterms:created xsi:type="dcterms:W3CDTF">2019-09-26T14:03:20Z</dcterms:created>
  <dcterms:modified xsi:type="dcterms:W3CDTF">2023-04-23T14:07:45Z</dcterms:modified>
</cp:coreProperties>
</file>