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68" r:id="rId4"/>
    <p:sldId id="269" r:id="rId5"/>
    <p:sldId id="267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8FA9E6-189C-4D92-B012-B268B69E37D1}" v="1" dt="2022-11-03T01:50:53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6"/>
  </p:normalViewPr>
  <p:slideViewPr>
    <p:cSldViewPr snapToGrid="0" snapToObjects="1">
      <p:cViewPr varScale="1">
        <p:scale>
          <a:sx n="157" d="100"/>
          <a:sy n="157" d="100"/>
        </p:scale>
        <p:origin x="376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mpert, Nathaniel" userId="b09ea0df-5707-4cae-b294-550c6ba1d332" providerId="ADAL" clId="{E78FA9E6-189C-4D92-B012-B268B69E37D1}"/>
    <pc:docChg chg="custSel modSld">
      <pc:chgData name="Lempert, Nathaniel" userId="b09ea0df-5707-4cae-b294-550c6ba1d332" providerId="ADAL" clId="{E78FA9E6-189C-4D92-B012-B268B69E37D1}" dt="2022-11-03T01:52:17.831" v="154" actId="20577"/>
      <pc:docMkLst>
        <pc:docMk/>
      </pc:docMkLst>
      <pc:sldChg chg="modSp mod">
        <pc:chgData name="Lempert, Nathaniel" userId="b09ea0df-5707-4cae-b294-550c6ba1d332" providerId="ADAL" clId="{E78FA9E6-189C-4D92-B012-B268B69E37D1}" dt="2022-11-03T01:52:17.831" v="154" actId="20577"/>
        <pc:sldMkLst>
          <pc:docMk/>
          <pc:sldMk cId="2015184528" sldId="256"/>
        </pc:sldMkLst>
        <pc:spChg chg="mod">
          <ac:chgData name="Lempert, Nathaniel" userId="b09ea0df-5707-4cae-b294-550c6ba1d332" providerId="ADAL" clId="{E78FA9E6-189C-4D92-B012-B268B69E37D1}" dt="2022-11-03T01:52:17.831" v="154" actId="20577"/>
          <ac:spMkLst>
            <pc:docMk/>
            <pc:sldMk cId="2015184528" sldId="256"/>
            <ac:spMk id="3" creationId="{41D20980-259D-1E49-B015-D25A65BDD88C}"/>
          </ac:spMkLst>
        </pc:spChg>
      </pc:sldChg>
      <pc:sldChg chg="addSp delSp modSp mod modClrScheme chgLayout">
        <pc:chgData name="Lempert, Nathaniel" userId="b09ea0df-5707-4cae-b294-550c6ba1d332" providerId="ADAL" clId="{E78FA9E6-189C-4D92-B012-B268B69E37D1}" dt="2022-11-03T01:51:03.334" v="112" actId="20577"/>
        <pc:sldMkLst>
          <pc:docMk/>
          <pc:sldMk cId="51547234" sldId="270"/>
        </pc:sldMkLst>
        <pc:spChg chg="del mod ord">
          <ac:chgData name="Lempert, Nathaniel" userId="b09ea0df-5707-4cae-b294-550c6ba1d332" providerId="ADAL" clId="{E78FA9E6-189C-4D92-B012-B268B69E37D1}" dt="2022-11-03T01:50:36.141" v="0" actId="700"/>
          <ac:spMkLst>
            <pc:docMk/>
            <pc:sldMk cId="51547234" sldId="270"/>
            <ac:spMk id="2" creationId="{A7715BBB-547E-476F-9C2B-4223522AF852}"/>
          </ac:spMkLst>
        </pc:spChg>
        <pc:spChg chg="del mod ord">
          <ac:chgData name="Lempert, Nathaniel" userId="b09ea0df-5707-4cae-b294-550c6ba1d332" providerId="ADAL" clId="{E78FA9E6-189C-4D92-B012-B268B69E37D1}" dt="2022-11-03T01:50:36.141" v="0" actId="700"/>
          <ac:spMkLst>
            <pc:docMk/>
            <pc:sldMk cId="51547234" sldId="270"/>
            <ac:spMk id="3" creationId="{F55E59B2-D961-486F-AB11-528C96512A5B}"/>
          </ac:spMkLst>
        </pc:spChg>
        <pc:spChg chg="del">
          <ac:chgData name="Lempert, Nathaniel" userId="b09ea0df-5707-4cae-b294-550c6ba1d332" providerId="ADAL" clId="{E78FA9E6-189C-4D92-B012-B268B69E37D1}" dt="2022-11-03T01:50:36.141" v="0" actId="700"/>
          <ac:spMkLst>
            <pc:docMk/>
            <pc:sldMk cId="51547234" sldId="270"/>
            <ac:spMk id="4" creationId="{7AC20178-0298-4544-AD0E-D7A07680EF2B}"/>
          </ac:spMkLst>
        </pc:spChg>
        <pc:spChg chg="add mod ord">
          <ac:chgData name="Lempert, Nathaniel" userId="b09ea0df-5707-4cae-b294-550c6ba1d332" providerId="ADAL" clId="{E78FA9E6-189C-4D92-B012-B268B69E37D1}" dt="2022-11-03T01:50:41.398" v="29" actId="20577"/>
          <ac:spMkLst>
            <pc:docMk/>
            <pc:sldMk cId="51547234" sldId="270"/>
            <ac:spMk id="5" creationId="{8515F316-6EE3-462F-B4E3-8579B4DEC8CA}"/>
          </ac:spMkLst>
        </pc:spChg>
        <pc:spChg chg="add mod ord">
          <ac:chgData name="Lempert, Nathaniel" userId="b09ea0df-5707-4cae-b294-550c6ba1d332" providerId="ADAL" clId="{E78FA9E6-189C-4D92-B012-B268B69E37D1}" dt="2022-11-03T01:51:03.334" v="112" actId="20577"/>
          <ac:spMkLst>
            <pc:docMk/>
            <pc:sldMk cId="51547234" sldId="270"/>
            <ac:spMk id="6" creationId="{505DF9C3-6325-4C7C-8A5D-372A8F388A5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D2030-3AC4-654E-AF4C-E25B6AF97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AF57D-2589-C143-B6A7-6D3C462D0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DD137-97B9-F34B-BB76-17F3821A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DBF2C-DF79-1147-AF68-BEC8FA06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8995C-414B-4640-BED9-A0C08F49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2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72D5F-AB8D-3544-A8B0-79414DF7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152BB-29CB-4E41-B44A-BA85C7673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FFC71-E340-0045-8C72-E306C14BC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67832-70E6-3B4A-B4D7-F2401EAB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2462E-AB3E-7D46-8DEF-06098C7C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5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B1FE38-0D33-AC44-830B-1E5EBAB99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AA2B2-F786-AE4A-B06A-169035FED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D8D0F-2398-934D-94B2-3D2823F5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38F1F-75FE-0D41-8E18-1DCE3920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1D3E7-154E-E640-A084-08E65BB6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3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C0F4A-E9F9-324A-846D-4A232E97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6F648-C60B-E544-B5E9-1D9D0D1A6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F4B88-C68A-2B42-AAF3-95B3A88B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F7DEE-E0F6-DA43-AF16-DF7AF391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215A1-9725-BB47-A1E1-8866F478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6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1236-4C39-6A47-8C94-494F49DC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17E32-1597-0247-9715-7CAB14001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78E77-B5B3-AB48-A234-F406989D1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10272-EFD9-8A44-9698-4C1D689E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5D94C-35B2-3D4C-8698-EA72696F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4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7725-E94A-C54C-B493-FC68E09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247E-47EB-2848-9490-9233AE8F9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B684C-3600-C946-B479-3F339359A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68F11-2442-B542-B207-3BB0653E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006D2-A5B7-6D45-9C86-943E8AA25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FBC9A-B803-E44C-A659-FE64B1D7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6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4628-9962-3646-B585-A17FD258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EB1CD-C904-4144-8013-5F88B2C26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37726-7078-D248-B59C-FBE235D8A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54FF8-4A7F-344D-B2EA-2FCDED6B0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6CFF94-3DFF-E648-B53E-F861CCE865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6BF36E-D2F9-F248-861B-0777FAE7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5BA7F1-264A-D04E-BE60-265323F9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D7F66-081A-4B42-9F8F-D933F1E1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4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60B9-DD46-8441-996A-EFD2CFF8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1B22F-4893-7D4A-8AAA-49602427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CD2FC-CF99-7C42-B16C-14671C72D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C3672-AF35-0F47-94FD-2A549544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3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594DF-AD5B-AD41-8B57-7490E0D1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F7B48-843A-DD4A-BA94-6E91E0FA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8FB46-8D84-3D4F-B039-187DD298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10FA-F87E-BD41-9EC5-35CD74E4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F6C08-0C9B-554A-AAC3-594685D4B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6E60C-4B03-F545-9868-AD05237CD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615F5-884D-9C49-A9EA-D0938969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76277-81EF-DE42-93B4-4107ABF1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FEC59-942D-D84E-A7C9-5A9599A3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5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D3C3-C8B6-F747-9D80-FFE106FF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C81EF-6756-D74A-BA3B-CC84C14E9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3BD91-F951-EF49-A24D-CB9507ECC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3DBA3-FEDC-2247-BA65-2073B234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6F29F-766B-E747-9A3D-C89D7D5D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F23CD-633E-1D4A-BBF6-839F88B4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0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known-3.png">
            <a:extLst>
              <a:ext uri="{FF2B5EF4-FFF2-40B4-BE49-F238E27FC236}">
                <a16:creationId xmlns:a16="http://schemas.microsoft.com/office/drawing/2014/main" id="{15CE1F5A-1D41-1A43-9C18-A048F43EC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82" b="26933"/>
          <a:stretch/>
        </p:blipFill>
        <p:spPr>
          <a:xfrm>
            <a:off x="182887" y="-721780"/>
            <a:ext cx="12250205" cy="681702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92AE3-02C8-D449-B641-1BC63CC7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FA964-0BFB-D14F-99E0-E15489D95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E6836-AB18-7B45-9790-BE6C8C336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43A2-1736-2F43-B9D7-669C98753E0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DA005-EDFF-4242-88EB-F34A03D61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FFD7D-86FD-4D42-A327-8CF57746B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573433-F791-6843-A616-59D05316E59D}"/>
              </a:ext>
            </a:extLst>
          </p:cNvPr>
          <p:cNvSpPr/>
          <p:nvPr userDrawn="1"/>
        </p:nvSpPr>
        <p:spPr>
          <a:xfrm rot="5400000">
            <a:off x="5574587" y="220953"/>
            <a:ext cx="1042821" cy="12192003"/>
          </a:xfrm>
          <a:prstGeom prst="rect">
            <a:avLst/>
          </a:prstGeom>
          <a:solidFill>
            <a:srgbClr val="0D64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64B1"/>
              </a:solidFill>
            </a:endParaRPr>
          </a:p>
        </p:txBody>
      </p:sp>
      <p:pic>
        <p:nvPicPr>
          <p:cNvPr id="8" name="Picture 7" descr="CORTICES_logo_I_05_3000x592.png">
            <a:extLst>
              <a:ext uri="{FF2B5EF4-FFF2-40B4-BE49-F238E27FC236}">
                <a16:creationId xmlns:a16="http://schemas.microsoft.com/office/drawing/2014/main" id="{73C5EA17-AC3A-914E-AF30-EAEB26ECD53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7" y="5988135"/>
            <a:ext cx="2821251" cy="5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8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Nathaniel.Lempert@vumc.or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980082F-0217-442B-B937-BAE4BCE5D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6360" r="15379"/>
          <a:stretch/>
        </p:blipFill>
        <p:spPr>
          <a:xfrm>
            <a:off x="-4084" y="10"/>
            <a:ext cx="609905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EFFE24-672B-4672-B769-B60DDD746B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1065" r="20724"/>
          <a:stretch/>
        </p:blipFill>
        <p:spPr>
          <a:xfrm>
            <a:off x="6096844" y="10"/>
            <a:ext cx="609515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210CE5-4FB0-3140-B832-53B0B1142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1122363"/>
            <a:ext cx="9795637" cy="2215884"/>
          </a:xfrm>
        </p:spPr>
        <p:txBody>
          <a:bodyPr>
            <a:normAutofit/>
          </a:bodyPr>
          <a:lstStyle/>
          <a:p>
            <a:r>
              <a:rPr lang="en-US" sz="5200" b="1">
                <a:solidFill>
                  <a:srgbClr val="FFFFFF"/>
                </a:solidFill>
              </a:rPr>
              <a:t>Accelerated Rehab Protocol for Tibial Tubercle  Fracture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20980-259D-1E49-B015-D25A65BDD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09963"/>
            <a:ext cx="9795637" cy="1747837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FFFF"/>
                </a:solidFill>
              </a:rPr>
              <a:t>Nate Lempert </a:t>
            </a:r>
          </a:p>
          <a:p>
            <a:r>
              <a:rPr lang="en-US" b="1" i="1" dirty="0">
                <a:solidFill>
                  <a:srgbClr val="FFFFFF"/>
                </a:solidFill>
              </a:rPr>
              <a:t>Vanderbilt University Medical Center</a:t>
            </a:r>
          </a:p>
          <a:p>
            <a:r>
              <a:rPr lang="en-US" b="1" i="1" dirty="0">
                <a:solidFill>
                  <a:srgbClr val="FFFFFF"/>
                </a:solidFill>
              </a:rPr>
              <a:t>CORTICES Meeting November 2022</a:t>
            </a:r>
          </a:p>
        </p:txBody>
      </p:sp>
    </p:spTree>
    <p:extLst>
      <p:ext uri="{BB962C8B-B14F-4D97-AF65-F5344CB8AC3E}">
        <p14:creationId xmlns:p14="http://schemas.microsoft.com/office/powerpoint/2010/main" val="201518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Traditional recommendations for post op management </a:t>
            </a:r>
          </a:p>
          <a:p>
            <a:pPr lvl="1"/>
            <a:r>
              <a:rPr lang="en-US" dirty="0"/>
              <a:t>Knee immobilizer </a:t>
            </a:r>
          </a:p>
          <a:p>
            <a:pPr lvl="1"/>
            <a:r>
              <a:rPr lang="en-US" dirty="0"/>
              <a:t>Cast </a:t>
            </a:r>
          </a:p>
          <a:p>
            <a:r>
              <a:rPr lang="en-US" dirty="0"/>
              <a:t>Some have proposed more “aggressive” rehab or accelerated recovery </a:t>
            </a:r>
          </a:p>
          <a:p>
            <a:pPr lvl="1"/>
            <a:r>
              <a:rPr lang="en-US" dirty="0"/>
              <a:t>Significant variability between surgeons </a:t>
            </a:r>
          </a:p>
          <a:p>
            <a:pPr lvl="1"/>
            <a:endParaRPr lang="en-US" dirty="0"/>
          </a:p>
          <a:p>
            <a:r>
              <a:rPr lang="en-US" dirty="0"/>
              <a:t>Overall outcomes are excellent in almost all cases </a:t>
            </a:r>
          </a:p>
          <a:p>
            <a:pPr lvl="1"/>
            <a:r>
              <a:rPr lang="en-US" dirty="0"/>
              <a:t>Unpublished retrospective review with 86 cases</a:t>
            </a:r>
          </a:p>
          <a:p>
            <a:pPr lvl="1"/>
            <a:r>
              <a:rPr lang="en-US" dirty="0"/>
              <a:t>0 non-unions, 0 hardware failure, 3 cases of arthrofibrosis</a:t>
            </a:r>
          </a:p>
          <a:p>
            <a:r>
              <a:rPr lang="en-US" dirty="0"/>
              <a:t>Recent study from CHOP (JPO Oct 2022) cites “99% healing rate, 98% return to full ROM at 22.3 weeks , 94% return to pre-injury level at 28.9 weeks” (Huang, </a:t>
            </a:r>
            <a:r>
              <a:rPr lang="en-US" dirty="0" err="1"/>
              <a:t>Arkader</a:t>
            </a:r>
            <a:r>
              <a:rPr lang="en-US" dirty="0"/>
              <a:t>, Flynn et al.)</a:t>
            </a:r>
          </a:p>
        </p:txBody>
      </p:sp>
    </p:spTree>
    <p:extLst>
      <p:ext uri="{BB962C8B-B14F-4D97-AF65-F5344CB8AC3E}">
        <p14:creationId xmlns:p14="http://schemas.microsoft.com/office/powerpoint/2010/main" val="406740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3164-B632-4CAB-9E45-91FA3D4C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98F90-4903-4223-B4FD-02EB64E82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7740" y="1554542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Prior to this recent paper we hypothesized that a more “accelerated rehab protocol” would yield similar or better results</a:t>
            </a:r>
          </a:p>
          <a:p>
            <a:r>
              <a:rPr lang="en-US" dirty="0"/>
              <a:t>Consecutively enrolled all tibial tubercle fractures</a:t>
            </a:r>
          </a:p>
          <a:p>
            <a:r>
              <a:rPr lang="en-US" dirty="0"/>
              <a:t>WBAT on POD#0 with hinged knee brace </a:t>
            </a:r>
          </a:p>
          <a:p>
            <a:r>
              <a:rPr lang="en-US" dirty="0"/>
              <a:t>ROM beginning at 2 weeks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DB3C0-2439-4394-AA0A-F65FA318B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29045" y="2036017"/>
            <a:ext cx="3269182" cy="22972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20 patients</a:t>
            </a:r>
          </a:p>
          <a:p>
            <a:pPr lvl="1"/>
            <a:r>
              <a:rPr lang="en-US" dirty="0"/>
              <a:t>0 hardware failures</a:t>
            </a:r>
          </a:p>
          <a:p>
            <a:pPr lvl="1"/>
            <a:r>
              <a:rPr lang="en-US" dirty="0"/>
              <a:t>0 loss of reduction</a:t>
            </a:r>
          </a:p>
          <a:p>
            <a:pPr lvl="1"/>
            <a:r>
              <a:rPr lang="en-US" dirty="0"/>
              <a:t>100% clearance to return to sport at 3 month visit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9A73609-2ACD-46BC-8522-78BFDBFC9DBE}"/>
              </a:ext>
            </a:extLst>
          </p:cNvPr>
          <p:cNvSpPr/>
          <p:nvPr/>
        </p:nvSpPr>
        <p:spPr>
          <a:xfrm>
            <a:off x="6096000" y="2807359"/>
            <a:ext cx="1586040" cy="754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0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1A65-745C-4B57-97F0-438662E8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4E332-C150-41CB-AEFD-22CE5F952F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Multi-Center study </a:t>
            </a:r>
          </a:p>
          <a:p>
            <a:r>
              <a:rPr lang="en-US" dirty="0"/>
              <a:t>Adopt and implement standardized accelerated protocol</a:t>
            </a:r>
          </a:p>
          <a:p>
            <a:r>
              <a:rPr lang="en-US" dirty="0"/>
              <a:t>Track outcomes </a:t>
            </a:r>
          </a:p>
          <a:p>
            <a:r>
              <a:rPr lang="en-US" dirty="0"/>
              <a:t>First published rehabilitation protocol for tibial tubercle fractures </a:t>
            </a:r>
          </a:p>
          <a:p>
            <a:r>
              <a:rPr lang="en-US" dirty="0"/>
              <a:t>Potentially lower risk of arthrofibrosis with similar excellent outcomes 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B83D6-7F57-4AD7-8ACB-0BC5DA1522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Advantages:</a:t>
            </a:r>
          </a:p>
          <a:p>
            <a:r>
              <a:rPr lang="en-US" dirty="0"/>
              <a:t>Easy to implement and teach </a:t>
            </a:r>
          </a:p>
          <a:p>
            <a:r>
              <a:rPr lang="en-US" dirty="0"/>
              <a:t>Patients and APP’s love it (standardization)</a:t>
            </a:r>
          </a:p>
          <a:p>
            <a:r>
              <a:rPr lang="en-US" dirty="0"/>
              <a:t>Secondary hypotheses</a:t>
            </a:r>
          </a:p>
          <a:p>
            <a:pPr lvl="1"/>
            <a:r>
              <a:rPr lang="en-US" dirty="0"/>
              <a:t>Compare fixation methods</a:t>
            </a:r>
          </a:p>
          <a:p>
            <a:pPr lvl="1"/>
            <a:r>
              <a:rPr lang="en-US" dirty="0"/>
              <a:t>Rates of hardware removal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4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Tibial Tubercle Accelerated Protocol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DC84632-8359-4FC7-BE8F-878A533BE09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1458250"/>
              </p:ext>
            </p:extLst>
          </p:nvPr>
        </p:nvGraphicFramePr>
        <p:xfrm>
          <a:off x="5305330" y="1348174"/>
          <a:ext cx="6809795" cy="528324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39516">
                  <a:extLst>
                    <a:ext uri="{9D8B030D-6E8A-4147-A177-3AD203B41FA5}">
                      <a16:colId xmlns:a16="http://schemas.microsoft.com/office/drawing/2014/main" val="609268827"/>
                    </a:ext>
                  </a:extLst>
                </a:gridCol>
                <a:gridCol w="1077840">
                  <a:extLst>
                    <a:ext uri="{9D8B030D-6E8A-4147-A177-3AD203B41FA5}">
                      <a16:colId xmlns:a16="http://schemas.microsoft.com/office/drawing/2014/main" val="1448923244"/>
                    </a:ext>
                  </a:extLst>
                </a:gridCol>
                <a:gridCol w="1849041">
                  <a:extLst>
                    <a:ext uri="{9D8B030D-6E8A-4147-A177-3AD203B41FA5}">
                      <a16:colId xmlns:a16="http://schemas.microsoft.com/office/drawing/2014/main" val="341200259"/>
                    </a:ext>
                  </a:extLst>
                </a:gridCol>
                <a:gridCol w="2643398">
                  <a:extLst>
                    <a:ext uri="{9D8B030D-6E8A-4147-A177-3AD203B41FA5}">
                      <a16:colId xmlns:a16="http://schemas.microsoft.com/office/drawing/2014/main" val="2513365026"/>
                    </a:ext>
                  </a:extLst>
                </a:gridCol>
              </a:tblGrid>
              <a:tr h="251583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Tibial Tubercle Accelerated Rehabilitation Protocol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0" marR="590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49355"/>
                  </a:ext>
                </a:extLst>
              </a:tr>
              <a:tr h="5031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0" marR="5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WEIGHT BEARING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0" marR="5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BRACE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0" marR="5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RANGE OF MOTION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0" marR="59050" marT="0" marB="0" anchor="ctr"/>
                </a:tc>
                <a:extLst>
                  <a:ext uri="{0D108BD9-81ED-4DB2-BD59-A6C34878D82A}">
                    <a16:rowId xmlns:a16="http://schemas.microsoft.com/office/drawing/2014/main" val="2614691697"/>
                  </a:ext>
                </a:extLst>
              </a:tr>
              <a:tr h="12579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PHASE 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0-2 WEEKS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0" marR="5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WBAT (100%)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0" marR="5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Worn at all times locked in extension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0" marR="5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 passive ROM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 active extension out of the brace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Goal: full passive extension, no hyperextension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0" marR="59050" marT="0" marB="0" anchor="ctr"/>
                </a:tc>
                <a:extLst>
                  <a:ext uri="{0D108BD9-81ED-4DB2-BD59-A6C34878D82A}">
                    <a16:rowId xmlns:a16="http://schemas.microsoft.com/office/drawing/2014/main" val="667915613"/>
                  </a:ext>
                </a:extLst>
              </a:tr>
              <a:tr h="17610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PHASE 2A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2-4 WEEKS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0" marR="5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WBAT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(100%)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0" marR="5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Worn at all times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Locked in extension while ambulating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0" marR="5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0-90 passive ROM as tolerated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(Brace unlocked while sedentary)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0" marR="59050" marT="0" marB="0" anchor="ctr"/>
                </a:tc>
                <a:extLst>
                  <a:ext uri="{0D108BD9-81ED-4DB2-BD59-A6C34878D82A}">
                    <a16:rowId xmlns:a16="http://schemas.microsoft.com/office/drawing/2014/main" val="297205053"/>
                  </a:ext>
                </a:extLst>
              </a:tr>
              <a:tr h="754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PHASE 2B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4-6 WEEKS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0" marR="5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WBAT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(100)%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0" marR="5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Unlocked 0-90 with ambulation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0" marR="5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Full passive ROM as tolerated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0" marR="59050" marT="0" marB="0" anchor="ctr"/>
                </a:tc>
                <a:extLst>
                  <a:ext uri="{0D108BD9-81ED-4DB2-BD59-A6C34878D82A}">
                    <a16:rowId xmlns:a16="http://schemas.microsoft.com/office/drawing/2014/main" val="1069927359"/>
                  </a:ext>
                </a:extLst>
              </a:tr>
              <a:tr h="754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PHASE 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6-12 WEEKS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0" marR="5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WBAT (100%)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0" marR="5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Wean from brace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0" marR="5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Full ROM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0" marR="59050" marT="0" marB="0" anchor="ctr"/>
                </a:tc>
                <a:extLst>
                  <a:ext uri="{0D108BD9-81ED-4DB2-BD59-A6C34878D82A}">
                    <a16:rowId xmlns:a16="http://schemas.microsoft.com/office/drawing/2014/main" val="3341044926"/>
                  </a:ext>
                </a:extLst>
              </a:tr>
            </a:tbl>
          </a:graphicData>
        </a:graphic>
      </p:graphicFrame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C0E6D4-519D-4D19-A697-049C798314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413" r="15441" b="1722"/>
          <a:stretch/>
        </p:blipFill>
        <p:spPr>
          <a:xfrm>
            <a:off x="76875" y="1348175"/>
            <a:ext cx="2168492" cy="267441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343CB8-5A3A-4549-9314-764670AD0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18" t="1357" r="33623" b="27905"/>
          <a:stretch/>
        </p:blipFill>
        <p:spPr>
          <a:xfrm>
            <a:off x="2767475" y="1348175"/>
            <a:ext cx="2201543" cy="2674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15F158-5AE7-408D-8EF3-4C07572A6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42164"/>
            <a:ext cx="2714197" cy="23892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2E4367-DA9E-463D-815E-FEFD1EA420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44" t="13155" r="23755" b="10441"/>
          <a:stretch/>
        </p:blipFill>
        <p:spPr>
          <a:xfrm>
            <a:off x="3050509" y="4151213"/>
            <a:ext cx="1832864" cy="248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7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15F316-6EE3-462F-B4E3-8579B4DEC8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05DF9C3-6325-4C7C-8A5D-372A8F388A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Nathaniel.Lempert@vumc.org</a:t>
            </a:r>
            <a:r>
              <a:rPr lang="en-US" dirty="0"/>
              <a:t> </a:t>
            </a:r>
          </a:p>
          <a:p>
            <a:r>
              <a:rPr lang="en-US" dirty="0"/>
              <a:t>Cell: 419-344-3993 </a:t>
            </a:r>
          </a:p>
        </p:txBody>
      </p:sp>
    </p:spTree>
    <p:extLst>
      <p:ext uri="{BB962C8B-B14F-4D97-AF65-F5344CB8AC3E}">
        <p14:creationId xmlns:p14="http://schemas.microsoft.com/office/powerpoint/2010/main" val="515472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350</Words>
  <Application>Microsoft Office PowerPoint</Application>
  <PresentationFormat>Widescreen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1_Office Theme</vt:lpstr>
      <vt:lpstr>Accelerated Rehab Protocol for Tibial Tubercle  Fracture</vt:lpstr>
      <vt:lpstr>Literature Review</vt:lpstr>
      <vt:lpstr>Hypothesis</vt:lpstr>
      <vt:lpstr>Proposal </vt:lpstr>
      <vt:lpstr>Tibial Tubercle Accelerated Protocol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J. Shore</dc:creator>
  <cp:lastModifiedBy>Lempert, Nathaniel</cp:lastModifiedBy>
  <cp:revision>15</cp:revision>
  <dcterms:created xsi:type="dcterms:W3CDTF">2019-09-26T14:03:20Z</dcterms:created>
  <dcterms:modified xsi:type="dcterms:W3CDTF">2022-11-03T01:52:22Z</dcterms:modified>
</cp:coreProperties>
</file>