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9" r:id="rId3"/>
    <p:sldId id="275" r:id="rId4"/>
    <p:sldId id="274" r:id="rId5"/>
    <p:sldId id="279" r:id="rId6"/>
    <p:sldId id="266" r:id="rId7"/>
    <p:sldId id="270" r:id="rId8"/>
    <p:sldId id="273" r:id="rId9"/>
    <p:sldId id="271" r:id="rId10"/>
    <p:sldId id="276" r:id="rId11"/>
    <p:sldId id="277" r:id="rId12"/>
    <p:sldId id="278"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i, Manya" initials="BM" lastIdx="4" clrIdx="0">
    <p:extLst>
      <p:ext uri="{19B8F6BF-5375-455C-9EA6-DF929625EA0E}">
        <p15:presenceInfo xmlns:p15="http://schemas.microsoft.com/office/powerpoint/2012/main" userId="S-1-5-21-1343024091-179605362-1801674531-307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58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327" autoAdjust="0"/>
  </p:normalViewPr>
  <p:slideViewPr>
    <p:cSldViewPr snapToGrid="0" snapToObjects="1">
      <p:cViewPr varScale="1">
        <p:scale>
          <a:sx n="104" d="100"/>
          <a:sy n="104" d="100"/>
        </p:scale>
        <p:origin x="192"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2T16:33:13.409" idx="1">
    <p:pos x="1738" y="451"/>
    <p:text>Change Dr. Koehler's hospital affiliation? (Omaha?)</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02T16:58:37.282" idx="2">
    <p:pos x="1673" y="454"/>
    <p:text>PREVIOUS _ UPDATE</p:text>
    <p:extLst>
      <p:ext uri="{C676402C-5697-4E1C-873F-D02D1690AC5C}">
        <p15:threadingInfo xmlns:p15="http://schemas.microsoft.com/office/powerpoint/2012/main" timeZoneBias="240"/>
      </p:ext>
    </p:extLst>
  </p:cm>
  <p:cm authorId="1" dt="2022-11-03T18:21:32.938" idx="4">
    <p:pos x="1673" y="550"/>
    <p:text>updated now</p:text>
    <p:extLst>
      <p:ext uri="{C676402C-5697-4E1C-873F-D02D1690AC5C}">
        <p15:threadingInfo xmlns:p15="http://schemas.microsoft.com/office/powerpoint/2012/main" timeZoneBias="24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10A5C-D9BA-4AAF-B946-846BD9685F56}" type="datetimeFigureOut">
              <a:rPr lang="en-US" smtClean="0"/>
              <a:t>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AC1CC-1DE4-4AA0-BD57-5E1F1E9808BD}" type="slidenum">
              <a:rPr lang="en-US" smtClean="0"/>
              <a:t>‹#›</a:t>
            </a:fld>
            <a:endParaRPr lang="en-US"/>
          </a:p>
        </p:txBody>
      </p:sp>
    </p:spTree>
    <p:extLst>
      <p:ext uri="{BB962C8B-B14F-4D97-AF65-F5344CB8AC3E}">
        <p14:creationId xmlns:p14="http://schemas.microsoft.com/office/powerpoint/2010/main" val="288473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AC1CC-1DE4-4AA0-BD57-5E1F1E9808BD}" type="slidenum">
              <a:rPr lang="en-US" smtClean="0"/>
              <a:t>2</a:t>
            </a:fld>
            <a:endParaRPr lang="en-US"/>
          </a:p>
        </p:txBody>
      </p:sp>
    </p:spTree>
    <p:extLst>
      <p:ext uri="{BB962C8B-B14F-4D97-AF65-F5344CB8AC3E}">
        <p14:creationId xmlns:p14="http://schemas.microsoft.com/office/powerpoint/2010/main" val="307123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AC1CC-1DE4-4AA0-BD57-5E1F1E9808BD}" type="slidenum">
              <a:rPr lang="en-US" smtClean="0"/>
              <a:t>6</a:t>
            </a:fld>
            <a:endParaRPr lang="en-US"/>
          </a:p>
        </p:txBody>
      </p:sp>
    </p:spTree>
    <p:extLst>
      <p:ext uri="{BB962C8B-B14F-4D97-AF65-F5344CB8AC3E}">
        <p14:creationId xmlns:p14="http://schemas.microsoft.com/office/powerpoint/2010/main" val="256612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AC1CC-1DE4-4AA0-BD57-5E1F1E9808BD}" type="slidenum">
              <a:rPr lang="en-US" smtClean="0"/>
              <a:t>8</a:t>
            </a:fld>
            <a:endParaRPr lang="en-US"/>
          </a:p>
        </p:txBody>
      </p:sp>
    </p:spTree>
    <p:extLst>
      <p:ext uri="{BB962C8B-B14F-4D97-AF65-F5344CB8AC3E}">
        <p14:creationId xmlns:p14="http://schemas.microsoft.com/office/powerpoint/2010/main" val="262868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2030-3AC4-654E-AF4C-E25B6AF97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0AF57D-2589-C143-B6A7-6D3C462D0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8DD137-97B9-F34B-BB76-17F3821A4A45}"/>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5" name="Footer Placeholder 4">
            <a:extLst>
              <a:ext uri="{FF2B5EF4-FFF2-40B4-BE49-F238E27FC236}">
                <a16:creationId xmlns:a16="http://schemas.microsoft.com/office/drawing/2014/main" id="{07BDBF2C-DF79-1147-AF68-BEC8FA06F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8995C-414B-4640-BED9-A0C08F49E465}"/>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262882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2D5F-AB8D-3544-A8B0-79414DF713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F152BB-29CB-4E41-B44A-BA85C7673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FFC71-E340-0045-8C72-E306C14BC8F4}"/>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5" name="Footer Placeholder 4">
            <a:extLst>
              <a:ext uri="{FF2B5EF4-FFF2-40B4-BE49-F238E27FC236}">
                <a16:creationId xmlns:a16="http://schemas.microsoft.com/office/drawing/2014/main" id="{78567832-70E6-3B4A-B4D7-F2401EAB1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2462E-AB3E-7D46-8DEF-06098C7C3EBA}"/>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387825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1FE38-0D33-AC44-830B-1E5EBAB997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CAA2B2-F786-AE4A-B06A-169035FED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D8D0F-2398-934D-94B2-3D2823F5B69E}"/>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5" name="Footer Placeholder 4">
            <a:extLst>
              <a:ext uri="{FF2B5EF4-FFF2-40B4-BE49-F238E27FC236}">
                <a16:creationId xmlns:a16="http://schemas.microsoft.com/office/drawing/2014/main" id="{19638F1F-75FE-0D41-8E18-1DCE3920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1D3E7-154E-E640-A084-08E65BB6E92B}"/>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184713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0F4A-E9F9-324A-846D-4A232E97A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6F648-C60B-E544-B5E9-1D9D0D1A6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F4B88-C68A-2B42-AAF3-95B3A88B8848}"/>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5" name="Footer Placeholder 4">
            <a:extLst>
              <a:ext uri="{FF2B5EF4-FFF2-40B4-BE49-F238E27FC236}">
                <a16:creationId xmlns:a16="http://schemas.microsoft.com/office/drawing/2014/main" id="{B78F7DEE-E0F6-DA43-AF16-DF7AF3918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215A1-9725-BB47-A1E1-8866F4789136}"/>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248206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1236-4C39-6A47-8C94-494F49DC87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17E32-1597-0247-9715-7CAB14001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578E77-B5B3-AB48-A234-F406989D1DC9}"/>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5" name="Footer Placeholder 4">
            <a:extLst>
              <a:ext uri="{FF2B5EF4-FFF2-40B4-BE49-F238E27FC236}">
                <a16:creationId xmlns:a16="http://schemas.microsoft.com/office/drawing/2014/main" id="{43F10272-EFD9-8A44-9698-4C1D689E4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5D94C-35B2-3D4C-8698-EA72696FD13E}"/>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262744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7725-E94A-C54C-B493-FC68E0929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A247E-47EB-2848-9490-9233AE8F90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AB684C-3600-C946-B479-3F339359A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68F11-2442-B542-B207-3BB0653E3011}"/>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6" name="Footer Placeholder 5">
            <a:extLst>
              <a:ext uri="{FF2B5EF4-FFF2-40B4-BE49-F238E27FC236}">
                <a16:creationId xmlns:a16="http://schemas.microsoft.com/office/drawing/2014/main" id="{655006D2-A5B7-6D45-9C86-943E8AA25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CFBC9A-B803-E44C-A659-FE64B1D7B431}"/>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96206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4628-9962-3646-B585-A17FD258B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9EB1CD-C904-4144-8013-5F88B2C26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737726-7078-D248-B59C-FBE235D8A4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54FF8-4A7F-344D-B2EA-2FCDED6B0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CFF94-3DFF-E648-B53E-F861CCE865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6BF36E-D2F9-F248-861B-0777FAE72C07}"/>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8" name="Footer Placeholder 7">
            <a:extLst>
              <a:ext uri="{FF2B5EF4-FFF2-40B4-BE49-F238E27FC236}">
                <a16:creationId xmlns:a16="http://schemas.microsoft.com/office/drawing/2014/main" id="{B15BA7F1-264A-D04E-BE60-265323F9B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3D7F66-081A-4B42-9F8F-D933F1E111C9}"/>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39303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60B9-DD46-8441-996A-EFD2CFF8FD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C1B22F-4893-7D4A-8AAA-49602427FC19}"/>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4" name="Footer Placeholder 3">
            <a:extLst>
              <a:ext uri="{FF2B5EF4-FFF2-40B4-BE49-F238E27FC236}">
                <a16:creationId xmlns:a16="http://schemas.microsoft.com/office/drawing/2014/main" id="{505CD2FC-CF99-7C42-B16C-14671C72D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3672-AF35-0F47-94FD-2A549544F8B6}"/>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73153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594DF-AD5B-AD41-8B57-7490E0D1877A}"/>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3" name="Footer Placeholder 2">
            <a:extLst>
              <a:ext uri="{FF2B5EF4-FFF2-40B4-BE49-F238E27FC236}">
                <a16:creationId xmlns:a16="http://schemas.microsoft.com/office/drawing/2014/main" id="{D2FF7B48-843A-DD4A-BA94-6E91E0FA8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8FB46-8D84-3D4F-B039-187DD29841DB}"/>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210640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10FA-F87E-BD41-9EC5-35CD74E45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1F6C08-0C9B-554A-AAC3-594685D4B3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66E60C-4B03-F545-9868-AD05237CD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615F5-884D-9C49-A9EA-D09389694883}"/>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6" name="Footer Placeholder 5">
            <a:extLst>
              <a:ext uri="{FF2B5EF4-FFF2-40B4-BE49-F238E27FC236}">
                <a16:creationId xmlns:a16="http://schemas.microsoft.com/office/drawing/2014/main" id="{C3676277-81EF-DE42-93B4-4107ABF13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FEC59-942D-D84E-A7C9-5A9599A33D60}"/>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291185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D3C3-C8B6-F747-9D80-FFE106FF8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7C81EF-6756-D74A-BA3B-CC84C14E9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23BD91-F951-EF49-A24D-CB9507ECC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3DBA3-FEDC-2247-BA65-2073B234F659}"/>
              </a:ext>
            </a:extLst>
          </p:cNvPr>
          <p:cNvSpPr>
            <a:spLocks noGrp="1"/>
          </p:cNvSpPr>
          <p:nvPr>
            <p:ph type="dt" sz="half" idx="10"/>
          </p:nvPr>
        </p:nvSpPr>
        <p:spPr/>
        <p:txBody>
          <a:bodyPr/>
          <a:lstStyle/>
          <a:p>
            <a:fld id="{1D6E43A2-1736-2F43-B9D7-669C98753E0B}" type="datetimeFigureOut">
              <a:rPr lang="en-US" smtClean="0"/>
              <a:t>11/4/22</a:t>
            </a:fld>
            <a:endParaRPr lang="en-US"/>
          </a:p>
        </p:txBody>
      </p:sp>
      <p:sp>
        <p:nvSpPr>
          <p:cNvPr id="6" name="Footer Placeholder 5">
            <a:extLst>
              <a:ext uri="{FF2B5EF4-FFF2-40B4-BE49-F238E27FC236}">
                <a16:creationId xmlns:a16="http://schemas.microsoft.com/office/drawing/2014/main" id="{EA46F29F-766B-E747-9A3D-C89D7D5D7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F23CD-633E-1D4A-BBF6-839F88B4C3FC}"/>
              </a:ext>
            </a:extLst>
          </p:cNvPr>
          <p:cNvSpPr>
            <a:spLocks noGrp="1"/>
          </p:cNvSpPr>
          <p:nvPr>
            <p:ph type="sldNum" sz="quarter" idx="12"/>
          </p:nvPr>
        </p:nvSpPr>
        <p:spPr/>
        <p:txBody>
          <a:bodyPr/>
          <a:lstStyle/>
          <a:p>
            <a:fld id="{4A51290D-48B6-434D-A8E9-A580B5659603}" type="slidenum">
              <a:rPr lang="en-US" smtClean="0"/>
              <a:t>‹#›</a:t>
            </a:fld>
            <a:endParaRPr lang="en-US"/>
          </a:p>
        </p:txBody>
      </p:sp>
    </p:spTree>
    <p:extLst>
      <p:ext uri="{BB962C8B-B14F-4D97-AF65-F5344CB8AC3E}">
        <p14:creationId xmlns:p14="http://schemas.microsoft.com/office/powerpoint/2010/main" val="410010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Unknown-3.png">
            <a:extLst>
              <a:ext uri="{FF2B5EF4-FFF2-40B4-BE49-F238E27FC236}">
                <a16:creationId xmlns:a16="http://schemas.microsoft.com/office/drawing/2014/main" id="{15CE1F5A-1D41-1A43-9C18-A048F43EC8F5}"/>
              </a:ext>
            </a:extLst>
          </p:cNvPr>
          <p:cNvPicPr>
            <a:picLocks noChangeAspect="1"/>
          </p:cNvPicPr>
          <p:nvPr userDrawn="1"/>
        </p:nvPicPr>
        <p:blipFill rotWithShape="1">
          <a:blip r:embed="rId13">
            <a:alphaModFix amt="15000"/>
            <a:extLst>
              <a:ext uri="{28A0092B-C50C-407E-A947-70E740481C1C}">
                <a14:useLocalDpi xmlns:a14="http://schemas.microsoft.com/office/drawing/2010/main" val="0"/>
              </a:ext>
            </a:extLst>
          </a:blip>
          <a:srcRect r="-1082" b="26933"/>
          <a:stretch/>
        </p:blipFill>
        <p:spPr>
          <a:xfrm>
            <a:off x="182887" y="-721780"/>
            <a:ext cx="12250205" cy="6817021"/>
          </a:xfrm>
          <a:prstGeom prst="rect">
            <a:avLst/>
          </a:prstGeom>
        </p:spPr>
      </p:pic>
      <p:sp>
        <p:nvSpPr>
          <p:cNvPr id="2" name="Title Placeholder 1">
            <a:extLst>
              <a:ext uri="{FF2B5EF4-FFF2-40B4-BE49-F238E27FC236}">
                <a16:creationId xmlns:a16="http://schemas.microsoft.com/office/drawing/2014/main" id="{C2D92AE3-02C8-D449-B641-1BC63CC72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FA964-0BFB-D14F-99E0-E15489D95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6836-AB18-7B45-9790-BE6C8C336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E43A2-1736-2F43-B9D7-669C98753E0B}" type="datetimeFigureOut">
              <a:rPr lang="en-US" smtClean="0"/>
              <a:t>11/4/22</a:t>
            </a:fld>
            <a:endParaRPr lang="en-US"/>
          </a:p>
        </p:txBody>
      </p:sp>
      <p:sp>
        <p:nvSpPr>
          <p:cNvPr id="5" name="Footer Placeholder 4">
            <a:extLst>
              <a:ext uri="{FF2B5EF4-FFF2-40B4-BE49-F238E27FC236}">
                <a16:creationId xmlns:a16="http://schemas.microsoft.com/office/drawing/2014/main" id="{7DFDA005-EDFF-4242-88EB-F34A03D612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5FFD7D-86FD-4D42-A327-8CF57746B7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1290D-48B6-434D-A8E9-A580B5659603}" type="slidenum">
              <a:rPr lang="en-US" smtClean="0"/>
              <a:t>‹#›</a:t>
            </a:fld>
            <a:endParaRPr lang="en-US"/>
          </a:p>
        </p:txBody>
      </p:sp>
      <p:sp>
        <p:nvSpPr>
          <p:cNvPr id="7" name="Rectangle 6">
            <a:extLst>
              <a:ext uri="{FF2B5EF4-FFF2-40B4-BE49-F238E27FC236}">
                <a16:creationId xmlns:a16="http://schemas.microsoft.com/office/drawing/2014/main" id="{49573433-F791-6843-A616-59D05316E59D}"/>
              </a:ext>
            </a:extLst>
          </p:cNvPr>
          <p:cNvSpPr/>
          <p:nvPr userDrawn="1"/>
        </p:nvSpPr>
        <p:spPr>
          <a:xfrm rot="5400000">
            <a:off x="5574587" y="220953"/>
            <a:ext cx="1042821" cy="12192003"/>
          </a:xfrm>
          <a:prstGeom prst="rect">
            <a:avLst/>
          </a:prstGeom>
          <a:solidFill>
            <a:srgbClr val="0D6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D64B1"/>
              </a:solidFill>
            </a:endParaRPr>
          </a:p>
        </p:txBody>
      </p:sp>
      <p:pic>
        <p:nvPicPr>
          <p:cNvPr id="8" name="Picture 7" descr="CORTICES_logo_I_05_3000x592.png">
            <a:extLst>
              <a:ext uri="{FF2B5EF4-FFF2-40B4-BE49-F238E27FC236}">
                <a16:creationId xmlns:a16="http://schemas.microsoft.com/office/drawing/2014/main" id="{73C5EA17-AC3A-914E-AF30-EAEB26ECD53B}"/>
              </a:ext>
            </a:extLst>
          </p:cNvPr>
          <p:cNvPicPr>
            <a:picLocks noChangeAspect="1"/>
          </p:cNvPicPr>
          <p:nvPr userDrawn="1"/>
        </p:nvPicPr>
        <p:blipFill>
          <a:blip r:embed="rId14">
            <a:alphaModFix/>
            <a:extLst>
              <a:ext uri="{BEBA8EAE-BF5A-486C-A8C5-ECC9F3942E4B}">
                <a14:imgProps xmlns:a14="http://schemas.microsoft.com/office/drawing/2010/main">
                  <a14:imgLayer r:embed="rId15">
                    <a14:imgEffect>
                      <a14:saturation sat="0"/>
                    </a14:imgEffect>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82887" y="5988135"/>
            <a:ext cx="2821251" cy="556727"/>
          </a:xfrm>
          <a:prstGeom prst="rect">
            <a:avLst/>
          </a:prstGeom>
        </p:spPr>
      </p:pic>
    </p:spTree>
    <p:extLst>
      <p:ext uri="{BB962C8B-B14F-4D97-AF65-F5344CB8AC3E}">
        <p14:creationId xmlns:p14="http://schemas.microsoft.com/office/powerpoint/2010/main" val="430683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0CE5-4FB0-3140-B832-53B0B1142379}"/>
              </a:ext>
            </a:extLst>
          </p:cNvPr>
          <p:cNvSpPr>
            <a:spLocks noGrp="1"/>
          </p:cNvSpPr>
          <p:nvPr>
            <p:ph type="ctrTitle"/>
          </p:nvPr>
        </p:nvSpPr>
        <p:spPr/>
        <p:txBody>
          <a:bodyPr>
            <a:normAutofit/>
          </a:bodyPr>
          <a:lstStyle/>
          <a:p>
            <a:r>
              <a:rPr lang="en-US" b="1" dirty="0">
                <a:solidFill>
                  <a:srgbClr val="1358AB"/>
                </a:solidFill>
              </a:rPr>
              <a:t>Annual CORTICES Meeting</a:t>
            </a:r>
          </a:p>
        </p:txBody>
      </p:sp>
      <p:sp>
        <p:nvSpPr>
          <p:cNvPr id="3" name="Subtitle 2">
            <a:extLst>
              <a:ext uri="{FF2B5EF4-FFF2-40B4-BE49-F238E27FC236}">
                <a16:creationId xmlns:a16="http://schemas.microsoft.com/office/drawing/2014/main" id="{41D20980-259D-1E49-B015-D25A65BDD88C}"/>
              </a:ext>
            </a:extLst>
          </p:cNvPr>
          <p:cNvSpPr>
            <a:spLocks noGrp="1"/>
          </p:cNvSpPr>
          <p:nvPr>
            <p:ph type="subTitle" idx="1"/>
          </p:nvPr>
        </p:nvSpPr>
        <p:spPr/>
        <p:txBody>
          <a:bodyPr>
            <a:normAutofit/>
          </a:bodyPr>
          <a:lstStyle/>
          <a:p>
            <a:r>
              <a:rPr lang="en-US" sz="3200" b="1" i="1" dirty="0">
                <a:solidFill>
                  <a:srgbClr val="1358AB"/>
                </a:solidFill>
              </a:rPr>
              <a:t>Columbus 2022</a:t>
            </a:r>
          </a:p>
        </p:txBody>
      </p:sp>
    </p:spTree>
    <p:extLst>
      <p:ext uri="{BB962C8B-B14F-4D97-AF65-F5344CB8AC3E}">
        <p14:creationId xmlns:p14="http://schemas.microsoft.com/office/powerpoint/2010/main" val="201518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ECE57-A2E5-B8EF-7EB7-E71F1D2D01A6}"/>
              </a:ext>
            </a:extLst>
          </p:cNvPr>
          <p:cNvSpPr>
            <a:spLocks noGrp="1"/>
          </p:cNvSpPr>
          <p:nvPr>
            <p:ph idx="1"/>
          </p:nvPr>
        </p:nvSpPr>
        <p:spPr/>
        <p:txBody>
          <a:bodyPr/>
          <a:lstStyle/>
          <a:p>
            <a:r>
              <a:rPr lang="en-US" dirty="0"/>
              <a:t>Tier 1 and Tier 2 infection – has still lots of data</a:t>
            </a:r>
          </a:p>
          <a:p>
            <a:r>
              <a:rPr lang="en-US" dirty="0"/>
              <a:t>Ying has written SA and UE cohorts</a:t>
            </a:r>
          </a:p>
          <a:p>
            <a:r>
              <a:rPr lang="en-US" dirty="0"/>
              <a:t>Salil has written osteomyelitis paper</a:t>
            </a:r>
          </a:p>
          <a:p>
            <a:r>
              <a:rPr lang="en-US" dirty="0"/>
              <a:t>But still </a:t>
            </a:r>
            <a:r>
              <a:rPr lang="en-US"/>
              <a:t>lots more to do</a:t>
            </a:r>
            <a:endParaRPr lang="en-US" dirty="0"/>
          </a:p>
        </p:txBody>
      </p:sp>
      <p:sp>
        <p:nvSpPr>
          <p:cNvPr id="4" name="Title 1">
            <a:extLst>
              <a:ext uri="{FF2B5EF4-FFF2-40B4-BE49-F238E27FC236}">
                <a16:creationId xmlns:a16="http://schemas.microsoft.com/office/drawing/2014/main" id="{DF84C3E8-1622-63A1-E05C-DDA8AE706151}"/>
              </a:ext>
            </a:extLst>
          </p:cNvPr>
          <p:cNvSpPr>
            <a:spLocks noGrp="1"/>
          </p:cNvSpPr>
          <p:nvPr>
            <p:ph type="title"/>
          </p:nvPr>
        </p:nvSpPr>
        <p:spPr/>
        <p:txBody>
          <a:bodyPr/>
          <a:lstStyle/>
          <a:p>
            <a:r>
              <a:rPr lang="en-US" dirty="0"/>
              <a:t>Unfinished Business - Infection</a:t>
            </a:r>
          </a:p>
        </p:txBody>
      </p:sp>
    </p:spTree>
    <p:extLst>
      <p:ext uri="{BB962C8B-B14F-4D97-AF65-F5344CB8AC3E}">
        <p14:creationId xmlns:p14="http://schemas.microsoft.com/office/powerpoint/2010/main" val="194953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B7AF-7D2B-0FEB-3858-0BF67B00958F}"/>
              </a:ext>
            </a:extLst>
          </p:cNvPr>
          <p:cNvSpPr>
            <a:spLocks noGrp="1"/>
          </p:cNvSpPr>
          <p:nvPr>
            <p:ph type="title"/>
          </p:nvPr>
        </p:nvSpPr>
        <p:spPr/>
        <p:txBody>
          <a:bodyPr/>
          <a:lstStyle/>
          <a:p>
            <a:r>
              <a:rPr lang="en-US" dirty="0"/>
              <a:t>Unfinished Business - Infection</a:t>
            </a:r>
          </a:p>
        </p:txBody>
      </p:sp>
      <p:sp>
        <p:nvSpPr>
          <p:cNvPr id="3" name="Content Placeholder 2">
            <a:extLst>
              <a:ext uri="{FF2B5EF4-FFF2-40B4-BE49-F238E27FC236}">
                <a16:creationId xmlns:a16="http://schemas.microsoft.com/office/drawing/2014/main" id="{BC287831-068E-B7A2-1609-D32D3BF39E7D}"/>
              </a:ext>
            </a:extLst>
          </p:cNvPr>
          <p:cNvSpPr>
            <a:spLocks noGrp="1"/>
          </p:cNvSpPr>
          <p:nvPr>
            <p:ph idx="1"/>
          </p:nvPr>
        </p:nvSpPr>
        <p:spPr/>
        <p:txBody>
          <a:bodyPr/>
          <a:lstStyle/>
          <a:p>
            <a:r>
              <a:rPr lang="en-US" dirty="0"/>
              <a:t>Tier 1 and Tier 2 infection – has still lots of data</a:t>
            </a:r>
          </a:p>
          <a:p>
            <a:endParaRPr lang="en-US" dirty="0"/>
          </a:p>
          <a:p>
            <a:endParaRPr lang="en-US" dirty="0"/>
          </a:p>
        </p:txBody>
      </p:sp>
      <p:pic>
        <p:nvPicPr>
          <p:cNvPr id="4" name="Picture 3">
            <a:extLst>
              <a:ext uri="{FF2B5EF4-FFF2-40B4-BE49-F238E27FC236}">
                <a16:creationId xmlns:a16="http://schemas.microsoft.com/office/drawing/2014/main" id="{09704BFF-C97C-C868-A71E-1046BD89FC8C}"/>
              </a:ext>
            </a:extLst>
          </p:cNvPr>
          <p:cNvPicPr>
            <a:picLocks noChangeAspect="1"/>
          </p:cNvPicPr>
          <p:nvPr/>
        </p:nvPicPr>
        <p:blipFill>
          <a:blip r:embed="rId2"/>
          <a:stretch>
            <a:fillRect/>
          </a:stretch>
        </p:blipFill>
        <p:spPr>
          <a:xfrm>
            <a:off x="2209800" y="2667321"/>
            <a:ext cx="7772400" cy="1523357"/>
          </a:xfrm>
          <a:prstGeom prst="rect">
            <a:avLst/>
          </a:prstGeom>
        </p:spPr>
      </p:pic>
    </p:spTree>
    <p:extLst>
      <p:ext uri="{BB962C8B-B14F-4D97-AF65-F5344CB8AC3E}">
        <p14:creationId xmlns:p14="http://schemas.microsoft.com/office/powerpoint/2010/main" val="181566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F64C661-9197-2A4B-AE1C-57387EC72DE3}"/>
              </a:ext>
            </a:extLst>
          </p:cNvPr>
          <p:cNvPicPr>
            <a:picLocks noGrp="1" noChangeAspect="1"/>
          </p:cNvPicPr>
          <p:nvPr>
            <p:ph idx="1"/>
          </p:nvPr>
        </p:nvPicPr>
        <p:blipFill>
          <a:blip r:embed="rId2"/>
          <a:stretch>
            <a:fillRect/>
          </a:stretch>
        </p:blipFill>
        <p:spPr>
          <a:xfrm>
            <a:off x="838200" y="3000822"/>
            <a:ext cx="10515600" cy="2000944"/>
          </a:xfrm>
          <a:prstGeom prst="rect">
            <a:avLst/>
          </a:prstGeom>
        </p:spPr>
      </p:pic>
      <p:sp>
        <p:nvSpPr>
          <p:cNvPr id="5" name="Title 1">
            <a:extLst>
              <a:ext uri="{FF2B5EF4-FFF2-40B4-BE49-F238E27FC236}">
                <a16:creationId xmlns:a16="http://schemas.microsoft.com/office/drawing/2014/main" id="{3A3DC785-3390-E0D3-6EDA-C174D467FA6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Unfinished Business - Infection</a:t>
            </a:r>
            <a:endParaRPr lang="en-US" dirty="0"/>
          </a:p>
        </p:txBody>
      </p:sp>
    </p:spTree>
    <p:extLst>
      <p:ext uri="{BB962C8B-B14F-4D97-AF65-F5344CB8AC3E}">
        <p14:creationId xmlns:p14="http://schemas.microsoft.com/office/powerpoint/2010/main" val="350997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6160-07CB-0C79-C331-A8D67B2A0ED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05E696D-8B0A-5644-76ED-75957B12462B}"/>
              </a:ext>
            </a:extLst>
          </p:cNvPr>
          <p:cNvSpPr>
            <a:spLocks noGrp="1"/>
          </p:cNvSpPr>
          <p:nvPr>
            <p:ph idx="1"/>
          </p:nvPr>
        </p:nvSpPr>
        <p:spPr>
          <a:xfrm>
            <a:off x="0" y="1690688"/>
            <a:ext cx="12060195" cy="4351338"/>
          </a:xfrm>
        </p:spPr>
        <p:txBody>
          <a:bodyPr>
            <a:normAutofit lnSpcReduction="10000"/>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Option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Cortices names 3-5 lead / master collaborators who work directly with OP. These lead collaborators facilitate dialogue and consensus among the Cortices team members. Then, that same team would meet with the OP team, working more intimately on the day in and day out details of said project. The collaborators would ebb and flow between the 2 groups as the intermediary, constantly progressing the ideas and feedback from the Cortices group.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said project is completed and launched, a predetermined royalty rate would be paid into Cortices, supplying a quarterly / annualized cash flow to support ongoing Cortices research (and expenses).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Option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Same as above but instead of a royalty arrangement, the Cortices primary collaborators would have Fee For Service Consultative contract, getting paid an hourly rate to collaborate on the said project. We could extend the group size, 5-6 total.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Option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OrthoPediatrics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completes said project without any Cortices relationship or affiliation (traditional individual royalty and FFS method)</a:t>
            </a:r>
          </a:p>
          <a:p>
            <a:pPr marL="0" indent="0">
              <a:buNone/>
            </a:pPr>
            <a:endParaRPr lang="en-US" dirty="0"/>
          </a:p>
        </p:txBody>
      </p:sp>
      <p:pic>
        <p:nvPicPr>
          <p:cNvPr id="1026" name="Picture 2" descr="SEC Filing | OrthoPediatrics Corp.">
            <a:extLst>
              <a:ext uri="{FF2B5EF4-FFF2-40B4-BE49-F238E27FC236}">
                <a16:creationId xmlns:a16="http://schemas.microsoft.com/office/drawing/2014/main" id="{C1EFE3B6-5CF7-427B-D4BB-27C67470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45" y="52388"/>
            <a:ext cx="49657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8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358AB"/>
                </a:solidFill>
              </a:rPr>
              <a:t>20 Sites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498" y="1832318"/>
            <a:ext cx="11709005" cy="3193365"/>
          </a:xfrm>
        </p:spPr>
      </p:pic>
    </p:spTree>
    <p:extLst>
      <p:ext uri="{BB962C8B-B14F-4D97-AF65-F5344CB8AC3E}">
        <p14:creationId xmlns:p14="http://schemas.microsoft.com/office/powerpoint/2010/main" val="199999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9958D-90B9-86EA-34E0-1E389774402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Great to be back together again</a:t>
            </a:r>
          </a:p>
        </p:txBody>
      </p:sp>
      <p:pic>
        <p:nvPicPr>
          <p:cNvPr id="4" name="Picture 3">
            <a:extLst>
              <a:ext uri="{FF2B5EF4-FFF2-40B4-BE49-F238E27FC236}">
                <a16:creationId xmlns:a16="http://schemas.microsoft.com/office/drawing/2014/main" id="{31AEA2FA-3087-D572-D25F-C055D250CA62}"/>
              </a:ext>
            </a:extLst>
          </p:cNvPr>
          <p:cNvPicPr>
            <a:picLocks noChangeAspect="1"/>
          </p:cNvPicPr>
          <p:nvPr/>
        </p:nvPicPr>
        <p:blipFill>
          <a:blip r:embed="rId2"/>
          <a:stretch>
            <a:fillRect/>
          </a:stretch>
        </p:blipFill>
        <p:spPr>
          <a:xfrm>
            <a:off x="4216526" y="82357"/>
            <a:ext cx="7900416" cy="5925310"/>
          </a:xfrm>
          <a:prstGeom prst="rect">
            <a:avLst/>
          </a:prstGeom>
        </p:spPr>
      </p:pic>
    </p:spTree>
    <p:extLst>
      <p:ext uri="{BB962C8B-B14F-4D97-AF65-F5344CB8AC3E}">
        <p14:creationId xmlns:p14="http://schemas.microsoft.com/office/powerpoint/2010/main" val="209304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2A55-9855-8516-6ACF-6E7E3C5E8FC2}"/>
              </a:ext>
            </a:extLst>
          </p:cNvPr>
          <p:cNvSpPr>
            <a:spLocks noGrp="1"/>
          </p:cNvSpPr>
          <p:nvPr>
            <p:ph type="title"/>
          </p:nvPr>
        </p:nvSpPr>
        <p:spPr>
          <a:xfrm>
            <a:off x="220362" y="18255"/>
            <a:ext cx="10515600" cy="1325563"/>
          </a:xfrm>
        </p:spPr>
        <p:txBody>
          <a:bodyPr/>
          <a:lstStyle/>
          <a:p>
            <a:r>
              <a:rPr lang="en-US"/>
              <a:t>Ice Breaker	</a:t>
            </a:r>
            <a:endParaRPr lang="en-US" dirty="0"/>
          </a:p>
        </p:txBody>
      </p:sp>
      <p:sp>
        <p:nvSpPr>
          <p:cNvPr id="3" name="Content Placeholder 2">
            <a:extLst>
              <a:ext uri="{FF2B5EF4-FFF2-40B4-BE49-F238E27FC236}">
                <a16:creationId xmlns:a16="http://schemas.microsoft.com/office/drawing/2014/main" id="{1CE6A0E4-C1A1-4313-4E52-05559FE188E4}"/>
              </a:ext>
            </a:extLst>
          </p:cNvPr>
          <p:cNvSpPr>
            <a:spLocks noGrp="1"/>
          </p:cNvSpPr>
          <p:nvPr>
            <p:ph idx="1"/>
          </p:nvPr>
        </p:nvSpPr>
        <p:spPr>
          <a:xfrm>
            <a:off x="0" y="1478756"/>
            <a:ext cx="10515600" cy="4351338"/>
          </a:xfrm>
        </p:spPr>
        <p:txBody>
          <a:bodyPr/>
          <a:lstStyle/>
          <a:p>
            <a:r>
              <a:rPr lang="en-US" dirty="0"/>
              <a:t>Tell us who you are</a:t>
            </a:r>
          </a:p>
          <a:p>
            <a:r>
              <a:rPr lang="en-US" dirty="0"/>
              <a:t>Where you are working</a:t>
            </a:r>
          </a:p>
          <a:p>
            <a:r>
              <a:rPr lang="en-US" dirty="0"/>
              <a:t>Where you were born</a:t>
            </a:r>
          </a:p>
          <a:p>
            <a:r>
              <a:rPr lang="en-US" dirty="0"/>
              <a:t>Guilty pleasure?</a:t>
            </a:r>
          </a:p>
        </p:txBody>
      </p:sp>
      <p:pic>
        <p:nvPicPr>
          <p:cNvPr id="5" name="Picture 4" descr="A picture containing tree, outdoor, rink, snow&#10;&#10;Description automatically generated">
            <a:extLst>
              <a:ext uri="{FF2B5EF4-FFF2-40B4-BE49-F238E27FC236}">
                <a16:creationId xmlns:a16="http://schemas.microsoft.com/office/drawing/2014/main" id="{8D081176-106D-826B-4227-70513BC87842}"/>
              </a:ext>
            </a:extLst>
          </p:cNvPr>
          <p:cNvPicPr>
            <a:picLocks noChangeAspect="1"/>
          </p:cNvPicPr>
          <p:nvPr/>
        </p:nvPicPr>
        <p:blipFill>
          <a:blip r:embed="rId2"/>
          <a:stretch>
            <a:fillRect/>
          </a:stretch>
        </p:blipFill>
        <p:spPr>
          <a:xfrm>
            <a:off x="3954162" y="267535"/>
            <a:ext cx="7887729" cy="5915797"/>
          </a:xfrm>
          <a:prstGeom prst="rect">
            <a:avLst/>
          </a:prstGeom>
        </p:spPr>
      </p:pic>
    </p:spTree>
    <p:extLst>
      <p:ext uri="{BB962C8B-B14F-4D97-AF65-F5344CB8AC3E}">
        <p14:creationId xmlns:p14="http://schemas.microsoft.com/office/powerpoint/2010/main" val="6347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C477-0389-07B3-B279-927C9C5B1046}"/>
              </a:ext>
            </a:extLst>
          </p:cNvPr>
          <p:cNvSpPr>
            <a:spLocks noGrp="1"/>
          </p:cNvSpPr>
          <p:nvPr>
            <p:ph type="title"/>
          </p:nvPr>
        </p:nvSpPr>
        <p:spPr>
          <a:xfrm>
            <a:off x="317339" y="-155736"/>
            <a:ext cx="10515600" cy="1325563"/>
          </a:xfrm>
        </p:spPr>
        <p:txBody>
          <a:bodyPr/>
          <a:lstStyle/>
          <a:p>
            <a:r>
              <a:rPr lang="en-US" dirty="0"/>
              <a:t>Cortices Structure</a:t>
            </a:r>
          </a:p>
        </p:txBody>
      </p:sp>
      <p:sp>
        <p:nvSpPr>
          <p:cNvPr id="3" name="Content Placeholder 2">
            <a:extLst>
              <a:ext uri="{FF2B5EF4-FFF2-40B4-BE49-F238E27FC236}">
                <a16:creationId xmlns:a16="http://schemas.microsoft.com/office/drawing/2014/main" id="{C5674413-05B2-C210-D88F-7E6E1906A110}"/>
              </a:ext>
            </a:extLst>
          </p:cNvPr>
          <p:cNvSpPr>
            <a:spLocks noGrp="1"/>
          </p:cNvSpPr>
          <p:nvPr>
            <p:ph idx="1"/>
          </p:nvPr>
        </p:nvSpPr>
        <p:spPr>
          <a:xfrm>
            <a:off x="838200" y="1253331"/>
            <a:ext cx="10515600" cy="4351338"/>
          </a:xfrm>
        </p:spPr>
        <p:txBody>
          <a:bodyPr/>
          <a:lstStyle/>
          <a:p>
            <a:r>
              <a:rPr lang="en-US" dirty="0" err="1"/>
              <a:t>Manya</a:t>
            </a:r>
            <a:r>
              <a:rPr lang="en-US" dirty="0"/>
              <a:t> Bali – Head Research Coordinator</a:t>
            </a:r>
          </a:p>
          <a:p>
            <a:r>
              <a:rPr lang="en-US" dirty="0"/>
              <a:t>BOD </a:t>
            </a:r>
          </a:p>
          <a:p>
            <a:pPr lvl="1"/>
            <a:r>
              <a:rPr lang="en-US" dirty="0"/>
              <a:t>Executive Committee </a:t>
            </a:r>
          </a:p>
          <a:p>
            <a:pPr lvl="2"/>
            <a:r>
              <a:rPr lang="en-US" dirty="0"/>
              <a:t>Ben Shore, David Spence, Salil </a:t>
            </a:r>
            <a:r>
              <a:rPr lang="en-US" dirty="0" err="1"/>
              <a:t>Upasani</a:t>
            </a:r>
            <a:r>
              <a:rPr lang="en-US" dirty="0"/>
              <a:t>, Ying Li, Jon </a:t>
            </a:r>
            <a:r>
              <a:rPr lang="en-US" dirty="0" err="1"/>
              <a:t>Schoenecker</a:t>
            </a:r>
            <a:endParaRPr lang="en-US" dirty="0"/>
          </a:p>
          <a:p>
            <a:pPr lvl="1"/>
            <a:r>
              <a:rPr lang="en-US" dirty="0"/>
              <a:t>Research Committee</a:t>
            </a:r>
          </a:p>
          <a:p>
            <a:pPr lvl="2"/>
            <a:r>
              <a:rPr lang="en-US" dirty="0"/>
              <a:t>Keith Baldwin, Rachel Goldstein, Walter </a:t>
            </a:r>
            <a:r>
              <a:rPr lang="en-US" dirty="0" err="1"/>
              <a:t>Troung</a:t>
            </a:r>
            <a:endParaRPr lang="en-US" dirty="0"/>
          </a:p>
          <a:p>
            <a:pPr lvl="1"/>
            <a:r>
              <a:rPr lang="en-US" dirty="0"/>
              <a:t>Membership Committee</a:t>
            </a:r>
          </a:p>
          <a:p>
            <a:pPr lvl="2"/>
            <a:r>
              <a:rPr lang="en-US" dirty="0"/>
              <a:t>Allan Beebe, Jen Laine</a:t>
            </a:r>
          </a:p>
          <a:p>
            <a:pPr lvl="1"/>
            <a:r>
              <a:rPr lang="en-US" dirty="0"/>
              <a:t>Web Site</a:t>
            </a:r>
          </a:p>
          <a:p>
            <a:pPr lvl="2"/>
            <a:r>
              <a:rPr lang="en-US" dirty="0"/>
              <a:t>Megan Johnson</a:t>
            </a:r>
          </a:p>
          <a:p>
            <a:pPr lvl="2"/>
            <a:r>
              <a:rPr lang="en-US" dirty="0"/>
              <a:t>Jaime Rice Denning</a:t>
            </a:r>
          </a:p>
        </p:txBody>
      </p:sp>
    </p:spTree>
    <p:extLst>
      <p:ext uri="{BB962C8B-B14F-4D97-AF65-F5344CB8AC3E}">
        <p14:creationId xmlns:p14="http://schemas.microsoft.com/office/powerpoint/2010/main" val="10437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10515600" cy="1325563"/>
          </a:xfrm>
        </p:spPr>
        <p:txBody>
          <a:bodyPr/>
          <a:lstStyle/>
          <a:p>
            <a:r>
              <a:rPr lang="en-US" b="1" dirty="0">
                <a:solidFill>
                  <a:srgbClr val="1358AB"/>
                </a:solidFill>
              </a:rPr>
              <a:t>Recent</a:t>
            </a:r>
            <a:r>
              <a:rPr lang="en-US" dirty="0">
                <a:solidFill>
                  <a:srgbClr val="1358AB"/>
                </a:solidFill>
              </a:rPr>
              <a:t> </a:t>
            </a:r>
            <a:r>
              <a:rPr lang="en-US" b="1" dirty="0">
                <a:solidFill>
                  <a:srgbClr val="1358AB"/>
                </a:solidFill>
              </a:rPr>
              <a:t>Publications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868"/>
          <a:stretch/>
        </p:blipFill>
        <p:spPr>
          <a:xfrm>
            <a:off x="475646" y="990600"/>
            <a:ext cx="8369427" cy="18284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229" y="2671446"/>
            <a:ext cx="8403771" cy="3015242"/>
          </a:xfrm>
          <a:prstGeom prst="rect">
            <a:avLst/>
          </a:prstGeom>
        </p:spPr>
      </p:pic>
      <p:sp>
        <p:nvSpPr>
          <p:cNvPr id="6" name="AutoShape 2" descr="Journal of Pediatric Orthopaedics – American | TopOrthoAp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5"/>
          <a:srcRect t="22960" b="33857"/>
          <a:stretch/>
        </p:blipFill>
        <p:spPr>
          <a:xfrm>
            <a:off x="475647" y="3398392"/>
            <a:ext cx="2964240" cy="1708986"/>
          </a:xfrm>
          <a:prstGeom prst="rect">
            <a:avLst/>
          </a:prstGeom>
        </p:spPr>
      </p:pic>
    </p:spTree>
    <p:extLst>
      <p:ext uri="{BB962C8B-B14F-4D97-AF65-F5344CB8AC3E}">
        <p14:creationId xmlns:p14="http://schemas.microsoft.com/office/powerpoint/2010/main" val="406740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358AB"/>
                </a:solidFill>
              </a:rPr>
              <a:t>POSNA Abstract Submissions</a:t>
            </a:r>
          </a:p>
        </p:txBody>
      </p:sp>
      <p:sp>
        <p:nvSpPr>
          <p:cNvPr id="3" name="Content Placeholder 2"/>
          <p:cNvSpPr>
            <a:spLocks noGrp="1"/>
          </p:cNvSpPr>
          <p:nvPr>
            <p:ph idx="1"/>
          </p:nvPr>
        </p:nvSpPr>
        <p:spPr/>
        <p:txBody>
          <a:bodyPr/>
          <a:lstStyle/>
          <a:p>
            <a:pPr marL="0" indent="0">
              <a:buNone/>
            </a:pPr>
            <a:r>
              <a:rPr lang="en-US" dirty="0"/>
              <a:t>Characteristics of Septic Arthritis of the Foot and Ankle in Children – Review of a Retrospective Multicenter Database (Stepanovich)</a:t>
            </a:r>
          </a:p>
          <a:p>
            <a:pPr marL="0" indent="0">
              <a:buNone/>
            </a:pPr>
            <a:r>
              <a:rPr lang="en-US" dirty="0"/>
              <a:t>Knee Septic Arthritis or Lyme Disease – Can It Be Predicted? (Li)</a:t>
            </a:r>
          </a:p>
          <a:p>
            <a:pPr marL="0" indent="0">
              <a:buNone/>
            </a:pPr>
            <a:r>
              <a:rPr lang="en-US" dirty="0"/>
              <a:t>Pediatric Floating Elbow... What is All the Fuss About? A Multicenter Perspective (Zheng/Baldwin)</a:t>
            </a:r>
          </a:p>
          <a:p>
            <a:pPr marL="0" indent="0">
              <a:buNone/>
            </a:pPr>
            <a:r>
              <a:rPr lang="en-US" dirty="0"/>
              <a:t>Comparing Non-Accidental Trauma Protocols Across the US – Not All Are Created Equal (Bali/Rosenfeld)</a:t>
            </a:r>
          </a:p>
          <a:p>
            <a:pPr marL="0" indent="0">
              <a:buNone/>
            </a:pPr>
            <a:endParaRPr lang="en-US" dirty="0"/>
          </a:p>
        </p:txBody>
      </p:sp>
    </p:spTree>
    <p:extLst>
      <p:ext uri="{BB962C8B-B14F-4D97-AF65-F5344CB8AC3E}">
        <p14:creationId xmlns:p14="http://schemas.microsoft.com/office/powerpoint/2010/main" val="17934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358AB"/>
                </a:solidFill>
              </a:rPr>
              <a:t>IRB and DUA Statuses</a:t>
            </a:r>
          </a:p>
        </p:txBody>
      </p:sp>
      <p:sp>
        <p:nvSpPr>
          <p:cNvPr id="3" name="Content Placeholder 2"/>
          <p:cNvSpPr>
            <a:spLocks noGrp="1"/>
          </p:cNvSpPr>
          <p:nvPr>
            <p:ph idx="1"/>
          </p:nvPr>
        </p:nvSpPr>
        <p:spPr/>
        <p:txBody>
          <a:bodyPr/>
          <a:lstStyle/>
          <a:p>
            <a:pPr marL="0" indent="0">
              <a:buNone/>
            </a:pPr>
            <a:r>
              <a:rPr lang="en-US" dirty="0">
                <a:solidFill>
                  <a:srgbClr val="1358AB"/>
                </a:solidFill>
              </a:rPr>
              <a:t>CORTICES Registry IRB</a:t>
            </a:r>
            <a:br>
              <a:rPr lang="en-US" dirty="0">
                <a:solidFill>
                  <a:srgbClr val="1358AB"/>
                </a:solidFill>
              </a:rPr>
            </a:br>
            <a:br>
              <a:rPr lang="en-US" dirty="0">
                <a:solidFill>
                  <a:srgbClr val="1358AB"/>
                </a:solidFill>
              </a:rPr>
            </a:br>
            <a:r>
              <a:rPr lang="en-US" dirty="0">
                <a:solidFill>
                  <a:srgbClr val="1358AB"/>
                </a:solidFill>
              </a:rPr>
              <a:t>Master DUA</a:t>
            </a:r>
            <a:br>
              <a:rPr lang="en-US" dirty="0">
                <a:solidFill>
                  <a:srgbClr val="1358AB"/>
                </a:solidFill>
              </a:rPr>
            </a:br>
            <a:br>
              <a:rPr lang="en-US" dirty="0">
                <a:solidFill>
                  <a:srgbClr val="1358AB"/>
                </a:solidFill>
              </a:rPr>
            </a:br>
            <a:r>
              <a:rPr lang="en-US" dirty="0">
                <a:solidFill>
                  <a:srgbClr val="1358AB"/>
                </a:solidFill>
              </a:rPr>
              <a:t>Study Specific Addendum</a:t>
            </a:r>
          </a:p>
          <a:p>
            <a:pPr lvl="1"/>
            <a:r>
              <a:rPr lang="en-US" dirty="0">
                <a:solidFill>
                  <a:srgbClr val="1358AB"/>
                </a:solidFill>
              </a:rPr>
              <a:t>Some sites only require an SSA for Registry protocol</a:t>
            </a:r>
          </a:p>
          <a:p>
            <a:pPr lvl="1"/>
            <a:r>
              <a:rPr lang="en-US" dirty="0">
                <a:solidFill>
                  <a:srgbClr val="1358AB"/>
                </a:solidFill>
              </a:rPr>
              <a:t>Some sites need separate SSA for each ancillary study</a:t>
            </a:r>
          </a:p>
          <a:p>
            <a:pPr lvl="2"/>
            <a:r>
              <a:rPr lang="en-US" dirty="0">
                <a:solidFill>
                  <a:srgbClr val="1358AB"/>
                </a:solidFill>
              </a:rPr>
              <a:t>Floating Elbow </a:t>
            </a:r>
          </a:p>
          <a:p>
            <a:pPr lvl="2"/>
            <a:r>
              <a:rPr lang="en-US" dirty="0">
                <a:solidFill>
                  <a:srgbClr val="1358AB"/>
                </a:solidFill>
              </a:rPr>
              <a:t>NAT</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ectangle 3"/>
          <p:cNvSpPr/>
          <p:nvPr/>
        </p:nvSpPr>
        <p:spPr>
          <a:xfrm>
            <a:off x="4043003" y="1697581"/>
            <a:ext cx="2262255" cy="707886"/>
          </a:xfrm>
          <a:prstGeom prst="rect">
            <a:avLst/>
          </a:prstGeom>
          <a:noFill/>
        </p:spPr>
        <p:txBody>
          <a:bodyPr wrap="square" lIns="91440" tIns="45720" rIns="91440" bIns="45720">
            <a:spAutoFit/>
          </a:bodyPr>
          <a:lstStyle/>
          <a:p>
            <a:pPr algn="ctr"/>
            <a:r>
              <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19/20</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2613482" y="2472935"/>
            <a:ext cx="2359210" cy="707886"/>
          </a:xfrm>
          <a:prstGeom prst="rect">
            <a:avLst/>
          </a:prstGeom>
          <a:noFill/>
        </p:spPr>
        <p:txBody>
          <a:bodyPr wrap="square" lIns="91440" tIns="45720" rIns="91440" bIns="45720">
            <a:spAutoFit/>
          </a:bodyPr>
          <a:lstStyle/>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19</a:t>
            </a:r>
            <a:r>
              <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/20</a:t>
            </a:r>
          </a:p>
        </p:txBody>
      </p:sp>
      <p:sp>
        <p:nvSpPr>
          <p:cNvPr id="6" name="Rectangle 5"/>
          <p:cNvSpPr/>
          <p:nvPr/>
        </p:nvSpPr>
        <p:spPr>
          <a:xfrm>
            <a:off x="7846520" y="3647351"/>
            <a:ext cx="2359210" cy="707886"/>
          </a:xfrm>
          <a:prstGeom prst="rect">
            <a:avLst/>
          </a:prstGeom>
          <a:noFill/>
        </p:spPr>
        <p:txBody>
          <a:bodyPr wrap="square" lIns="91440" tIns="45720" rIns="91440" bIns="45720">
            <a:spAutoFit/>
          </a:bodyPr>
          <a:lstStyle/>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11/11</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3669476" y="4491067"/>
            <a:ext cx="747054" cy="461665"/>
          </a:xfrm>
          <a:prstGeom prst="rect">
            <a:avLst/>
          </a:prstGeom>
          <a:noFill/>
        </p:spPr>
        <p:txBody>
          <a:bodyPr wrap="square" lIns="91440" tIns="45720" rIns="91440" bIns="45720">
            <a:spAutoFit/>
          </a:bodyPr>
          <a:lstStyle/>
          <a:p>
            <a:pPr algn="ct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3/5</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Rectangle 7"/>
          <p:cNvSpPr/>
          <p:nvPr/>
        </p:nvSpPr>
        <p:spPr>
          <a:xfrm>
            <a:off x="2613482" y="4872529"/>
            <a:ext cx="747054" cy="461665"/>
          </a:xfrm>
          <a:prstGeom prst="rect">
            <a:avLst/>
          </a:prstGeom>
          <a:noFill/>
        </p:spPr>
        <p:txBody>
          <a:bodyPr wrap="square" lIns="91440" tIns="45720" rIns="91440" bIns="45720">
            <a:spAutoFit/>
          </a:bodyPr>
          <a:lstStyle/>
          <a:p>
            <a:pPr algn="ct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3/6</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6877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358AB"/>
                </a:solidFill>
              </a:rPr>
              <a:t>Presentations Timeline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86" y="1516098"/>
            <a:ext cx="6363588" cy="4039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569" y="1516098"/>
            <a:ext cx="4667901" cy="1476581"/>
          </a:xfrm>
          <a:prstGeom prst="rect">
            <a:avLst/>
          </a:prstGeom>
        </p:spPr>
      </p:pic>
    </p:spTree>
    <p:extLst>
      <p:ext uri="{BB962C8B-B14F-4D97-AF65-F5344CB8AC3E}">
        <p14:creationId xmlns:p14="http://schemas.microsoft.com/office/powerpoint/2010/main" val="40470746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TotalTime>
  <Words>443</Words>
  <Application>Microsoft Macintosh PowerPoint</Application>
  <PresentationFormat>Widescreen</PresentationFormat>
  <Paragraphs>57</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Annual CORTICES Meeting</vt:lpstr>
      <vt:lpstr>20 Sites</vt:lpstr>
      <vt:lpstr>Great to be back together again</vt:lpstr>
      <vt:lpstr>Ice Breaker </vt:lpstr>
      <vt:lpstr>Cortices Structure</vt:lpstr>
      <vt:lpstr>Recent Publications</vt:lpstr>
      <vt:lpstr>POSNA Abstract Submissions</vt:lpstr>
      <vt:lpstr>IRB and DUA Statuses</vt:lpstr>
      <vt:lpstr>Presentations Timeline</vt:lpstr>
      <vt:lpstr>Unfinished Business - Infection</vt:lpstr>
      <vt:lpstr>Unfinished Business - Infection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J. Shore</dc:creator>
  <cp:lastModifiedBy>Shore, Benjamin</cp:lastModifiedBy>
  <cp:revision>30</cp:revision>
  <dcterms:created xsi:type="dcterms:W3CDTF">2019-09-26T14:03:20Z</dcterms:created>
  <dcterms:modified xsi:type="dcterms:W3CDTF">2022-11-04T12:26:06Z</dcterms:modified>
</cp:coreProperties>
</file>