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70" r:id="rId4"/>
    <p:sldId id="261" r:id="rId5"/>
    <p:sldId id="271" r:id="rId6"/>
    <p:sldId id="278" r:id="rId7"/>
    <p:sldId id="275" r:id="rId8"/>
    <p:sldId id="276" r:id="rId9"/>
    <p:sldId id="277" r:id="rId10"/>
    <p:sldId id="27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431" autoAdjust="0"/>
  </p:normalViewPr>
  <p:slideViewPr>
    <p:cSldViewPr snapToGrid="0" snapToObjects="1"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1C-4088-9305-DEB793DFAA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1C-4088-9305-DEB793DFAA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842</c:v>
                </c:pt>
                <c:pt idx="1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1C-4088-9305-DEB793DFAAD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7C-40F2-A65E-C719321F2A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7C-40F2-A65E-C719321F2A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7C-40F2-A65E-C719321F2A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7C-40F2-A65E-C719321F2A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7C-40F2-A65E-C719321F2A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7C-40F2-A65E-C719321F2A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White</c:v>
                </c:pt>
                <c:pt idx="1">
                  <c:v>Asian</c:v>
                </c:pt>
                <c:pt idx="2">
                  <c:v>Black/African American</c:v>
                </c:pt>
                <c:pt idx="3">
                  <c:v>Hispanic/Latino</c:v>
                </c:pt>
                <c:pt idx="4">
                  <c:v>Other</c:v>
                </c:pt>
                <c:pt idx="5">
                  <c:v>Refused/Missing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760</c:v>
                </c:pt>
                <c:pt idx="1">
                  <c:v>29</c:v>
                </c:pt>
                <c:pt idx="2">
                  <c:v>237</c:v>
                </c:pt>
                <c:pt idx="3">
                  <c:v>38</c:v>
                </c:pt>
                <c:pt idx="4">
                  <c:v>76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7C-40F2-A65E-C719321F2A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888888888888888E-2"/>
          <c:y val="5.5603674540682407E-2"/>
          <c:w val="0.26867217118693498"/>
          <c:h val="0.8820269341332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DD21A-0262-4752-9CEE-738137A94BD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53BE9-F6F2-4424-93AA-2DC47085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Male: 842, 70.9%, Female: 346, 29.1% (N=1188)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White: 760, 64.0%; Asian: 29, 2.4%; Black or African American: 237, 19.9%; Hispanic or Latino: 38, 3.2%; Native American or Alaskan Native 12, 1.0%; Hawaiian or Pacific Islander 2, 0.2%; Other 62, 5.2%; Refused 16, 1.3%; Missing/not recorded 32, 2.7% (N = 1188)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53BE9-F6F2-4424-93AA-2DC4708586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1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(N=1180)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percentile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percentile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Maximum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at Presentation (months):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(N=1189)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percentile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percentile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Maximum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23.42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29.20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53BE9-F6F2-4424-93AA-2DC4708586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1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 10.8% with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unknown mechanism of injury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(N=1186)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 Diagnosis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=1187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 (173, 14.6%), No (1014, 85.4%)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53BE9-F6F2-4424-93AA-2DC4708586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1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2030-3AC4-654E-AF4C-E25B6AF97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AF57D-2589-C143-B6A7-6D3C462D0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DD137-97B9-F34B-BB76-17F3821A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DBF2C-DF79-1147-AF68-BEC8FA06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8995C-414B-4640-BED9-A0C08F49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2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2D5F-AB8D-3544-A8B0-79414DF7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152BB-29CB-4E41-B44A-BA85C7673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FFC71-E340-0045-8C72-E306C14B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67832-70E6-3B4A-B4D7-F2401EAB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2462E-AB3E-7D46-8DEF-06098C7C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5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1FE38-0D33-AC44-830B-1E5EBAB99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A2B2-F786-AE4A-B06A-169035FED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D8D0F-2398-934D-94B2-3D2823F5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38F1F-75FE-0D41-8E18-1DCE3920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1D3E7-154E-E640-A084-08E65BB6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3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0F4A-E9F9-324A-846D-4A232E97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F648-C60B-E544-B5E9-1D9D0D1A6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F4B88-C68A-2B42-AAF3-95B3A88B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7DEE-E0F6-DA43-AF16-DF7AF391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215A1-9725-BB47-A1E1-8866F478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1236-4C39-6A47-8C94-494F49DC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17E32-1597-0247-9715-7CAB14001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78E77-B5B3-AB48-A234-F406989D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10272-EFD9-8A44-9698-4C1D689E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5D94C-35B2-3D4C-8698-EA72696F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4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7725-E94A-C54C-B493-FC68E09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247E-47EB-2848-9490-9233AE8F9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B684C-3600-C946-B479-3F339359A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68F11-2442-B542-B207-3BB0653E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006D2-A5B7-6D45-9C86-943E8AA2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FBC9A-B803-E44C-A659-FE64B1D7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4628-9962-3646-B585-A17FD258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B1CD-C904-4144-8013-5F88B2C26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37726-7078-D248-B59C-FBE235D8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54FF8-4A7F-344D-B2EA-2FCDED6B0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CFF94-3DFF-E648-B53E-F861CCE86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BF36E-D2F9-F248-861B-0777FAE7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5BA7F1-264A-D04E-BE60-265323F9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D7F66-081A-4B42-9F8F-D933F1E1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4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60B9-DD46-8441-996A-EFD2CFF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1B22F-4893-7D4A-8AAA-49602427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CD2FC-CF99-7C42-B16C-14671C72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3672-AF35-0F47-94FD-2A549544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594DF-AD5B-AD41-8B57-7490E0D1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F7B48-843A-DD4A-BA94-6E91E0FA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8FB46-8D84-3D4F-B039-187DD298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10FA-F87E-BD41-9EC5-35CD74E4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F6C08-0C9B-554A-AAC3-594685D4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6E60C-4B03-F545-9868-AD05237CD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615F5-884D-9C49-A9EA-D0938969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76277-81EF-DE42-93B4-4107ABF1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FEC59-942D-D84E-A7C9-5A9599A3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D3C3-C8B6-F747-9D80-FFE106FF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C81EF-6756-D74A-BA3B-CC84C14E9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3BD91-F951-EF49-A24D-CB9507ECC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3DBA3-FEDC-2247-BA65-2073B234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6F29F-766B-E747-9A3D-C89D7D5D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F23CD-633E-1D4A-BBF6-839F88B4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0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known-3.png">
            <a:extLst>
              <a:ext uri="{FF2B5EF4-FFF2-40B4-BE49-F238E27FC236}">
                <a16:creationId xmlns:a16="http://schemas.microsoft.com/office/drawing/2014/main" id="{15CE1F5A-1D41-1A43-9C18-A048F43EC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2" b="26933"/>
          <a:stretch/>
        </p:blipFill>
        <p:spPr>
          <a:xfrm>
            <a:off x="182887" y="-721780"/>
            <a:ext cx="12250205" cy="681702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92AE3-02C8-D449-B641-1BC63CC7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FA964-0BFB-D14F-99E0-E15489D95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6836-AB18-7B45-9790-BE6C8C336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43A2-1736-2F43-B9D7-669C98753E0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DA005-EDFF-4242-88EB-F34A03D61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FD7D-86FD-4D42-A327-8CF57746B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573433-F791-6843-A616-59D05316E59D}"/>
              </a:ext>
            </a:extLst>
          </p:cNvPr>
          <p:cNvSpPr/>
          <p:nvPr userDrawn="1"/>
        </p:nvSpPr>
        <p:spPr>
          <a:xfrm rot="5400000">
            <a:off x="5574587" y="220953"/>
            <a:ext cx="1042821" cy="12192003"/>
          </a:xfrm>
          <a:prstGeom prst="rect">
            <a:avLst/>
          </a:prstGeom>
          <a:solidFill>
            <a:srgbClr val="0D64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64B1"/>
              </a:solidFill>
            </a:endParaRPr>
          </a:p>
        </p:txBody>
      </p:sp>
      <p:pic>
        <p:nvPicPr>
          <p:cNvPr id="8" name="Picture 7" descr="CORTICES_logo_I_05_3000x592.png">
            <a:extLst>
              <a:ext uri="{FF2B5EF4-FFF2-40B4-BE49-F238E27FC236}">
                <a16:creationId xmlns:a16="http://schemas.microsoft.com/office/drawing/2014/main" id="{73C5EA17-AC3A-914E-AF30-EAEB26ECD53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7" y="5988135"/>
            <a:ext cx="2821251" cy="5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8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0CE5-4FB0-3140-B832-53B0B1142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358AB"/>
                </a:solidFill>
              </a:rPr>
              <a:t>CORTICES at POSNA</a:t>
            </a:r>
            <a:r>
              <a:rPr lang="en-US" b="1" dirty="0">
                <a:solidFill>
                  <a:srgbClr val="1358AB"/>
                </a:solidFill>
              </a:rPr>
              <a:t> </a:t>
            </a:r>
            <a:r>
              <a:rPr lang="en-US" b="1" dirty="0" smtClean="0">
                <a:solidFill>
                  <a:srgbClr val="1358AB"/>
                </a:solidFill>
              </a:rPr>
              <a:t>2023</a:t>
            </a:r>
            <a:endParaRPr lang="en-US" b="1" dirty="0">
              <a:solidFill>
                <a:srgbClr val="1358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8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8971" y="1190171"/>
            <a:ext cx="11205029" cy="4204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1358AB"/>
                </a:solidFill>
              </a:rPr>
              <a:t>NAT Femur Fracture 4.19.23</a:t>
            </a:r>
            <a:endParaRPr lang="en-US" b="1" dirty="0">
              <a:solidFill>
                <a:srgbClr val="1358A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062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Was any form of NAT evaluation initiated?</a:t>
            </a:r>
            <a:r>
              <a:rPr lang="en-US" dirty="0"/>
              <a:t> (N=1183)</a:t>
            </a:r>
          </a:p>
          <a:p>
            <a:pPr lvl="1"/>
            <a:r>
              <a:rPr lang="en-US" dirty="0"/>
              <a:t>Yes 673, 56.9%, No 510, 43.1</a:t>
            </a:r>
            <a:r>
              <a:rPr lang="en-US" dirty="0" smtClean="0"/>
              <a:t>%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If </a:t>
            </a:r>
            <a:r>
              <a:rPr lang="en-US" b="1" dirty="0"/>
              <a:t>no, did the provider document consideration of NAT?</a:t>
            </a:r>
            <a:r>
              <a:rPr lang="en-US" dirty="0"/>
              <a:t> (N=509)</a:t>
            </a:r>
          </a:p>
          <a:p>
            <a:pPr lvl="1"/>
            <a:r>
              <a:rPr lang="en-US" dirty="0"/>
              <a:t>Yes 195, 38.3%, No 314, 61.7</a:t>
            </a:r>
            <a:r>
              <a:rPr lang="en-US" dirty="0" smtClean="0"/>
              <a:t>%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If yes, did the provider determine that the injury was more likely to be accidental?</a:t>
            </a:r>
            <a:r>
              <a:rPr lang="en-US" dirty="0"/>
              <a:t> (N=195)</a:t>
            </a:r>
          </a:p>
          <a:p>
            <a:pPr lvl="1"/>
            <a:r>
              <a:rPr lang="en-US" dirty="0" smtClean="0"/>
              <a:t>Yes</a:t>
            </a:r>
            <a:r>
              <a:rPr lang="en-US" dirty="0"/>
              <a:t> (189, 96.9%), No (6, 3.1%)</a:t>
            </a:r>
          </a:p>
          <a:p>
            <a:pPr marL="0" indent="0">
              <a:buNone/>
            </a:pPr>
            <a:endParaRPr lang="en-US" sz="3200" dirty="0" smtClean="0">
              <a:solidFill>
                <a:srgbClr val="1358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1358AB"/>
                </a:solidFill>
              </a:rPr>
              <a:t>Website Changes</a:t>
            </a:r>
            <a:endParaRPr lang="en-US" b="1" dirty="0">
              <a:solidFill>
                <a:srgbClr val="1358A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062106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1358AB"/>
                </a:solidFill>
              </a:rPr>
              <a:t>Update site locations</a:t>
            </a:r>
          </a:p>
          <a:p>
            <a:r>
              <a:rPr lang="en-US" sz="3200" b="1" i="1" dirty="0" smtClean="0">
                <a:solidFill>
                  <a:srgbClr val="1358AB"/>
                </a:solidFill>
              </a:rPr>
              <a:t>New members/bios</a:t>
            </a:r>
          </a:p>
          <a:p>
            <a:r>
              <a:rPr lang="en-US" sz="3200" b="1" i="1" dirty="0" smtClean="0">
                <a:solidFill>
                  <a:srgbClr val="1358AB"/>
                </a:solidFill>
              </a:rPr>
              <a:t>BOD Section with roles</a:t>
            </a:r>
          </a:p>
          <a:p>
            <a:r>
              <a:rPr lang="en-US" sz="3200" b="1" i="1" dirty="0" smtClean="0">
                <a:solidFill>
                  <a:srgbClr val="1358AB"/>
                </a:solidFill>
              </a:rPr>
              <a:t>Membership application instructions</a:t>
            </a:r>
            <a:endParaRPr lang="en-US" sz="2000" dirty="0" smtClean="0">
              <a:solidFill>
                <a:srgbClr val="1358AB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1358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1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92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358AB"/>
                </a:solidFill>
              </a:rPr>
              <a:t>Columbus </a:t>
            </a:r>
            <a:r>
              <a:rPr lang="en-US" b="1" dirty="0">
                <a:solidFill>
                  <a:srgbClr val="1358AB"/>
                </a:solidFill>
              </a:rPr>
              <a:t>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1371600"/>
            <a:ext cx="5760720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6124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0"/>
            <a:ext cx="10515600" cy="1027508"/>
          </a:xfrm>
        </p:spPr>
        <p:txBody>
          <a:bodyPr/>
          <a:lstStyle/>
          <a:p>
            <a:r>
              <a:rPr lang="en-US" b="1" dirty="0" smtClean="0">
                <a:solidFill>
                  <a:srgbClr val="1358AB"/>
                </a:solidFill>
              </a:rPr>
              <a:t>Podiums at POSNA 2023</a:t>
            </a:r>
            <a:endParaRPr lang="en-US" b="1" dirty="0">
              <a:solidFill>
                <a:srgbClr val="1358A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19" y="875654"/>
            <a:ext cx="11127377" cy="484411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1358AB"/>
                </a:solidFill>
              </a:rPr>
              <a:t>Comparing Non-Accidental Trauma Protocols Across the U.S. – Not All Are Created Equal</a:t>
            </a:r>
          </a:p>
          <a:p>
            <a:pPr lvl="1"/>
            <a:r>
              <a:rPr lang="en-US" sz="2000" dirty="0">
                <a:solidFill>
                  <a:srgbClr val="1358AB"/>
                </a:solidFill>
              </a:rPr>
              <a:t>Manya Bali; </a:t>
            </a:r>
            <a:r>
              <a:rPr lang="en-US" sz="2000" b="1" dirty="0">
                <a:solidFill>
                  <a:srgbClr val="1358AB"/>
                </a:solidFill>
              </a:rPr>
              <a:t>Scott Rosenfeld, MD</a:t>
            </a:r>
            <a:r>
              <a:rPr lang="en-US" sz="2000" dirty="0">
                <a:solidFill>
                  <a:srgbClr val="1358AB"/>
                </a:solidFill>
              </a:rPr>
              <a:t>; Benjamin Shore, MD, MPH, FRCSC</a:t>
            </a:r>
          </a:p>
          <a:p>
            <a:pPr lvl="1"/>
            <a:r>
              <a:rPr lang="en-US" sz="2000" dirty="0">
                <a:solidFill>
                  <a:srgbClr val="1358AB"/>
                </a:solidFill>
              </a:rPr>
              <a:t>Wednesday, April 26 @ 8:05-8:09 AM - SUBSPECIALTY DAY – TRAUMA</a:t>
            </a:r>
          </a:p>
          <a:p>
            <a:r>
              <a:rPr lang="en-US" sz="2400" b="1" i="1" dirty="0" smtClean="0">
                <a:solidFill>
                  <a:srgbClr val="1358AB"/>
                </a:solidFill>
              </a:rPr>
              <a:t>Pediatric Floating Elbows…What is All the Fuss About? A Multicenter Perspective</a:t>
            </a:r>
          </a:p>
          <a:p>
            <a:pPr lvl="1"/>
            <a:r>
              <a:rPr lang="en-US" sz="2000" dirty="0">
                <a:solidFill>
                  <a:srgbClr val="1358AB"/>
                </a:solidFill>
              </a:rPr>
              <a:t>Jenny Zheng; Jaclyn Hill, MD; Anthony Riccio, MD; Julia Sanders, MD; Allan Beebe, MD; </a:t>
            </a:r>
            <a:r>
              <a:rPr lang="en-US" sz="2000" b="1" dirty="0">
                <a:solidFill>
                  <a:srgbClr val="1358AB"/>
                </a:solidFill>
              </a:rPr>
              <a:t>Keith Baldwin, MD</a:t>
            </a:r>
            <a:r>
              <a:rPr lang="en-US" sz="2000" dirty="0">
                <a:solidFill>
                  <a:srgbClr val="1358AB"/>
                </a:solidFill>
              </a:rPr>
              <a:t>; Benjamin Shore, MD, MPH, FRCSC; Rachel Goldstein, MD; Jonathan Schoenecker, MD, PhD; Todd Blumberg, MD; Ying Li, MD; Ishaan Swarup, MD; David Spence, MD; Kathleen Rickert, MD; Jaime Rice Denning, MD, </a:t>
            </a:r>
            <a:r>
              <a:rPr lang="en-US" sz="2000" dirty="0" smtClean="0">
                <a:solidFill>
                  <a:srgbClr val="1358AB"/>
                </a:solidFill>
              </a:rPr>
              <a:t>MS</a:t>
            </a:r>
          </a:p>
          <a:p>
            <a:pPr lvl="1"/>
            <a:r>
              <a:rPr lang="en-US" sz="2000" dirty="0" smtClean="0">
                <a:solidFill>
                  <a:srgbClr val="1358AB"/>
                </a:solidFill>
              </a:rPr>
              <a:t>Wednesday, April 26</a:t>
            </a:r>
            <a:r>
              <a:rPr lang="en-US" sz="2000" baseline="30000" dirty="0" smtClean="0">
                <a:solidFill>
                  <a:srgbClr val="1358AB"/>
                </a:solidFill>
              </a:rPr>
              <a:t>th</a:t>
            </a:r>
            <a:r>
              <a:rPr lang="en-US" sz="2000" dirty="0" smtClean="0">
                <a:solidFill>
                  <a:srgbClr val="1358AB"/>
                </a:solidFill>
              </a:rPr>
              <a:t> @ 2:45-2:49 PM - </a:t>
            </a:r>
            <a:r>
              <a:rPr lang="en-US" sz="2000" dirty="0">
                <a:solidFill>
                  <a:srgbClr val="1358AB"/>
                </a:solidFill>
              </a:rPr>
              <a:t>GENERAL SESSION I: TRAUMA &amp; QUALITY, SAFETY, AND VALUE INDICATORS</a:t>
            </a:r>
            <a:endParaRPr lang="en-US" sz="2000" dirty="0" smtClean="0">
              <a:solidFill>
                <a:srgbClr val="1358AB"/>
              </a:solidFill>
            </a:endParaRPr>
          </a:p>
          <a:p>
            <a:r>
              <a:rPr lang="en-US" sz="2400" b="1" dirty="0">
                <a:solidFill>
                  <a:srgbClr val="1358AB"/>
                </a:solidFill>
              </a:rPr>
              <a:t>Characteristics of Septic Arthritis of the Foot and Ankle in Children— Review of a Retrospective Multicenter Database </a:t>
            </a:r>
          </a:p>
          <a:p>
            <a:pPr lvl="1"/>
            <a:r>
              <a:rPr lang="en-US" sz="2000" b="1" dirty="0">
                <a:solidFill>
                  <a:srgbClr val="1358AB"/>
                </a:solidFill>
              </a:rPr>
              <a:t>Matthew Stepanovich, MD</a:t>
            </a:r>
            <a:r>
              <a:rPr lang="en-US" sz="2000" dirty="0">
                <a:solidFill>
                  <a:srgbClr val="1358AB"/>
                </a:solidFill>
              </a:rPr>
              <a:t>; Danielle Cook; Benjamin Shore, MD, MPH, FRCSC; Ying Li, MD</a:t>
            </a:r>
          </a:p>
          <a:p>
            <a:pPr lvl="1"/>
            <a:r>
              <a:rPr lang="en-US" sz="2000" dirty="0" smtClean="0">
                <a:solidFill>
                  <a:srgbClr val="1358AB"/>
                </a:solidFill>
              </a:rPr>
              <a:t>Thursday, April 27 @ 9:34-9:38 AM - GENERAL SESSION III: TUMOR &amp; INFECTION</a:t>
            </a:r>
          </a:p>
        </p:txBody>
      </p:sp>
    </p:spTree>
    <p:extLst>
      <p:ext uri="{BB962C8B-B14F-4D97-AF65-F5344CB8AC3E}">
        <p14:creationId xmlns:p14="http://schemas.microsoft.com/office/powerpoint/2010/main" val="8870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1358AB"/>
                </a:solidFill>
              </a:rPr>
              <a:t>Membership</a:t>
            </a:r>
            <a:endParaRPr lang="en-US" b="1" dirty="0">
              <a:solidFill>
                <a:srgbClr val="1358A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8441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358AB"/>
                </a:solidFill>
              </a:rPr>
              <a:t>Changes to bylaws</a:t>
            </a:r>
          </a:p>
          <a:p>
            <a:r>
              <a:rPr lang="en-US" dirty="0" smtClean="0">
                <a:solidFill>
                  <a:srgbClr val="1358AB"/>
                </a:solidFill>
              </a:rPr>
              <a:t>Points system</a:t>
            </a:r>
          </a:p>
          <a:p>
            <a:pPr marL="0" indent="0">
              <a:buNone/>
            </a:pPr>
            <a:endParaRPr lang="en-US" sz="3200" dirty="0" smtClean="0">
              <a:solidFill>
                <a:srgbClr val="1358A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148" y="323417"/>
            <a:ext cx="5647870" cy="2589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97" y="3055183"/>
            <a:ext cx="9698083" cy="25244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395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1358AB"/>
                </a:solidFill>
              </a:rPr>
              <a:t>Research Interest Groups</a:t>
            </a:r>
            <a:endParaRPr lang="en-US" b="1" dirty="0">
              <a:solidFill>
                <a:srgbClr val="1358A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062106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1358AB"/>
                </a:solidFill>
              </a:rPr>
              <a:t>Session 1: Open Fracture and Necrotizing Fasciitis</a:t>
            </a:r>
          </a:p>
          <a:p>
            <a:pPr lvl="1"/>
            <a:r>
              <a:rPr lang="en-US" sz="2800" i="1" dirty="0" smtClean="0">
                <a:solidFill>
                  <a:srgbClr val="1358AB"/>
                </a:solidFill>
              </a:rPr>
              <a:t>12:30-1:10 PM</a:t>
            </a:r>
          </a:p>
          <a:p>
            <a:pPr lvl="1"/>
            <a:r>
              <a:rPr lang="en-US" sz="2800" i="1" dirty="0" smtClean="0">
                <a:solidFill>
                  <a:srgbClr val="1358AB"/>
                </a:solidFill>
              </a:rPr>
              <a:t>Presentations 1:10-1:30 PM</a:t>
            </a:r>
          </a:p>
          <a:p>
            <a:pPr marL="0" indent="0">
              <a:buNone/>
            </a:pPr>
            <a:endParaRPr lang="en-US" sz="3200" b="1" i="1" dirty="0" smtClean="0">
              <a:solidFill>
                <a:srgbClr val="1358AB"/>
              </a:solidFill>
            </a:endParaRPr>
          </a:p>
          <a:p>
            <a:r>
              <a:rPr lang="en-US" sz="3200" b="1" i="1" dirty="0" smtClean="0">
                <a:solidFill>
                  <a:srgbClr val="1358AB"/>
                </a:solidFill>
              </a:rPr>
              <a:t>Session 2: Tibia Nail and </a:t>
            </a:r>
            <a:r>
              <a:rPr lang="en-US" sz="3200" b="1" i="1" dirty="0" err="1" smtClean="0">
                <a:solidFill>
                  <a:srgbClr val="1358AB"/>
                </a:solidFill>
              </a:rPr>
              <a:t>Lisfranc</a:t>
            </a:r>
            <a:endParaRPr lang="en-US" sz="3200" b="1" i="1" dirty="0" smtClean="0">
              <a:solidFill>
                <a:srgbClr val="1358AB"/>
              </a:solidFill>
            </a:endParaRPr>
          </a:p>
          <a:p>
            <a:pPr lvl="1"/>
            <a:r>
              <a:rPr lang="en-US" sz="2800" i="1" dirty="0" smtClean="0">
                <a:solidFill>
                  <a:srgbClr val="1358AB"/>
                </a:solidFill>
              </a:rPr>
              <a:t>1:30-2:10 PM</a:t>
            </a:r>
          </a:p>
          <a:p>
            <a:pPr lvl="1"/>
            <a:r>
              <a:rPr lang="en-US" sz="2800" i="1" dirty="0" smtClean="0">
                <a:solidFill>
                  <a:srgbClr val="1358AB"/>
                </a:solidFill>
              </a:rPr>
              <a:t>Presentations 2:10-2:30 PM</a:t>
            </a:r>
          </a:p>
          <a:p>
            <a:pPr lvl="1"/>
            <a:endParaRPr lang="en-US" sz="2000" dirty="0" smtClean="0">
              <a:solidFill>
                <a:srgbClr val="1358AB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1358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9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017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1358AB"/>
                </a:solidFill>
              </a:rPr>
              <a:t>Pelvic/Acetabular Survey Updates</a:t>
            </a:r>
            <a:endParaRPr lang="en-US" b="1" dirty="0">
              <a:solidFill>
                <a:srgbClr val="1358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2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8971" y="1190171"/>
            <a:ext cx="11205029" cy="434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1358AB"/>
                </a:solidFill>
              </a:rPr>
              <a:t>NAT Femur Fracture 4.19.23</a:t>
            </a:r>
            <a:endParaRPr lang="en-US" b="1" dirty="0">
              <a:solidFill>
                <a:srgbClr val="1358A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062106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1190 patients across 15 sites</a:t>
            </a:r>
            <a:endParaRPr lang="en-US" sz="2000" dirty="0" smtClean="0"/>
          </a:p>
          <a:p>
            <a:pPr marL="0" indent="0">
              <a:buNone/>
            </a:pPr>
            <a:endParaRPr lang="en-US" sz="3200" dirty="0" smtClean="0">
              <a:solidFill>
                <a:srgbClr val="1358AB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67388767"/>
              </p:ext>
            </p:extLst>
          </p:nvPr>
        </p:nvGraphicFramePr>
        <p:xfrm>
          <a:off x="193257" y="2149565"/>
          <a:ext cx="5774406" cy="3388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98633956"/>
              </p:ext>
            </p:extLst>
          </p:nvPr>
        </p:nvGraphicFramePr>
        <p:xfrm>
          <a:off x="6197600" y="1616395"/>
          <a:ext cx="5486400" cy="377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17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8971" y="1190171"/>
            <a:ext cx="11205029" cy="434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1358AB"/>
                </a:solidFill>
              </a:rPr>
              <a:t>NAT Femur Fracture 4.19.23</a:t>
            </a:r>
            <a:endParaRPr lang="en-US" b="1" dirty="0">
              <a:solidFill>
                <a:srgbClr val="1358AB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159012"/>
              </p:ext>
            </p:extLst>
          </p:nvPr>
        </p:nvGraphicFramePr>
        <p:xfrm>
          <a:off x="819674" y="1830886"/>
          <a:ext cx="10523621" cy="1369695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656439">
                  <a:extLst>
                    <a:ext uri="{9D8B030D-6E8A-4147-A177-3AD203B41FA5}">
                      <a16:colId xmlns:a16="http://schemas.microsoft.com/office/drawing/2014/main" val="2379233538"/>
                    </a:ext>
                  </a:extLst>
                </a:gridCol>
                <a:gridCol w="2216796">
                  <a:extLst>
                    <a:ext uri="{9D8B030D-6E8A-4147-A177-3AD203B41FA5}">
                      <a16:colId xmlns:a16="http://schemas.microsoft.com/office/drawing/2014/main" val="750129079"/>
                    </a:ext>
                  </a:extLst>
                </a:gridCol>
                <a:gridCol w="1995116">
                  <a:extLst>
                    <a:ext uri="{9D8B030D-6E8A-4147-A177-3AD203B41FA5}">
                      <a16:colId xmlns:a16="http://schemas.microsoft.com/office/drawing/2014/main" val="1973967196"/>
                    </a:ext>
                  </a:extLst>
                </a:gridCol>
                <a:gridCol w="2327635">
                  <a:extLst>
                    <a:ext uri="{9D8B030D-6E8A-4147-A177-3AD203B41FA5}">
                      <a16:colId xmlns:a16="http://schemas.microsoft.com/office/drawing/2014/main" val="4118002161"/>
                    </a:ext>
                  </a:extLst>
                </a:gridCol>
                <a:gridCol w="2327635">
                  <a:extLst>
                    <a:ext uri="{9D8B030D-6E8A-4147-A177-3AD203B41FA5}">
                      <a16:colId xmlns:a16="http://schemas.microsoft.com/office/drawing/2014/main" val="66039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Minimum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25</a:t>
                      </a:r>
                      <a:r>
                        <a:rPr lang="en-US" sz="2800" baseline="30000">
                          <a:effectLst/>
                        </a:rPr>
                        <a:t>th</a:t>
                      </a:r>
                      <a:r>
                        <a:rPr lang="en-US" sz="2800">
                          <a:effectLst/>
                        </a:rPr>
                        <a:t> percentile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Median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75</a:t>
                      </a:r>
                      <a:r>
                        <a:rPr lang="en-US" sz="2800" baseline="30000">
                          <a:effectLst/>
                        </a:rPr>
                        <a:t>th</a:t>
                      </a:r>
                      <a:r>
                        <a:rPr lang="en-US" sz="2800">
                          <a:effectLst/>
                        </a:rPr>
                        <a:t> percentile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Maximum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306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894543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43861"/>
              </p:ext>
            </p:extLst>
          </p:nvPr>
        </p:nvGraphicFramePr>
        <p:xfrm>
          <a:off x="838200" y="4167948"/>
          <a:ext cx="10523621" cy="1369695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656439">
                  <a:extLst>
                    <a:ext uri="{9D8B030D-6E8A-4147-A177-3AD203B41FA5}">
                      <a16:colId xmlns:a16="http://schemas.microsoft.com/office/drawing/2014/main" val="2379233538"/>
                    </a:ext>
                  </a:extLst>
                </a:gridCol>
                <a:gridCol w="2216796">
                  <a:extLst>
                    <a:ext uri="{9D8B030D-6E8A-4147-A177-3AD203B41FA5}">
                      <a16:colId xmlns:a16="http://schemas.microsoft.com/office/drawing/2014/main" val="750129079"/>
                    </a:ext>
                  </a:extLst>
                </a:gridCol>
                <a:gridCol w="1995116">
                  <a:extLst>
                    <a:ext uri="{9D8B030D-6E8A-4147-A177-3AD203B41FA5}">
                      <a16:colId xmlns:a16="http://schemas.microsoft.com/office/drawing/2014/main" val="1973967196"/>
                    </a:ext>
                  </a:extLst>
                </a:gridCol>
                <a:gridCol w="2327635">
                  <a:extLst>
                    <a:ext uri="{9D8B030D-6E8A-4147-A177-3AD203B41FA5}">
                      <a16:colId xmlns:a16="http://schemas.microsoft.com/office/drawing/2014/main" val="4118002161"/>
                    </a:ext>
                  </a:extLst>
                </a:gridCol>
                <a:gridCol w="2327635">
                  <a:extLst>
                    <a:ext uri="{9D8B030D-6E8A-4147-A177-3AD203B41FA5}">
                      <a16:colId xmlns:a16="http://schemas.microsoft.com/office/drawing/2014/main" val="66039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Minimum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25</a:t>
                      </a:r>
                      <a:r>
                        <a:rPr lang="en-US" sz="2800" baseline="30000">
                          <a:effectLst/>
                        </a:rPr>
                        <a:t>th</a:t>
                      </a:r>
                      <a:r>
                        <a:rPr lang="en-US" sz="2800">
                          <a:effectLst/>
                        </a:rPr>
                        <a:t> percentile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Median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75</a:t>
                      </a:r>
                      <a:r>
                        <a:rPr lang="en-US" sz="2800" baseline="30000">
                          <a:effectLst/>
                        </a:rPr>
                        <a:t>th</a:t>
                      </a:r>
                      <a:r>
                        <a:rPr lang="en-US" sz="2800">
                          <a:effectLst/>
                        </a:rPr>
                        <a:t> percentile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Maximum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306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13.83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23.42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29.20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36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8945430"/>
                  </a:ext>
                </a:extLst>
              </a:tr>
            </a:tbl>
          </a:graphicData>
        </a:graphic>
      </p:graphicFrame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838200" y="1190171"/>
            <a:ext cx="10515600" cy="4062106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ADI percentiles (N=1180)</a:t>
            </a:r>
          </a:p>
          <a:p>
            <a:endParaRPr lang="en-US" sz="3200" b="1" i="1" dirty="0"/>
          </a:p>
          <a:p>
            <a:endParaRPr lang="en-US" sz="3200" b="1" i="1" dirty="0" smtClean="0"/>
          </a:p>
          <a:p>
            <a:endParaRPr lang="en-US" sz="3200" b="1" i="1" dirty="0"/>
          </a:p>
          <a:p>
            <a:r>
              <a:rPr lang="en-US" sz="3200" b="1" i="1" dirty="0" smtClean="0"/>
              <a:t>Age in months (N=1189)</a:t>
            </a:r>
            <a:endParaRPr lang="en-US" sz="2000" dirty="0" smtClean="0"/>
          </a:p>
          <a:p>
            <a:pPr marL="0" indent="0">
              <a:buNone/>
            </a:pPr>
            <a:endParaRPr lang="en-US" sz="3200" dirty="0" smtClean="0">
              <a:solidFill>
                <a:srgbClr val="1358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8971" y="1190171"/>
            <a:ext cx="11205029" cy="434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1358AB"/>
                </a:solidFill>
              </a:rPr>
              <a:t>NAT Femur Fracture 4.19.23</a:t>
            </a:r>
            <a:endParaRPr lang="en-US" b="1" dirty="0">
              <a:solidFill>
                <a:srgbClr val="1358A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0621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solidFill>
                <a:srgbClr val="1358AB"/>
              </a:solidFill>
            </a:endParaRPr>
          </a:p>
          <a:p>
            <a:pPr marL="0" indent="0">
              <a:buNone/>
            </a:pPr>
            <a:r>
              <a:rPr lang="en-US" sz="4800" b="1" dirty="0" smtClean="0"/>
              <a:t>10.8%</a:t>
            </a:r>
            <a:r>
              <a:rPr lang="en-US" sz="3200" dirty="0" smtClean="0"/>
              <a:t> with unknown mechanism of injury (N=1186)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4800" b="1" dirty="0" smtClean="0"/>
              <a:t>14.6%</a:t>
            </a:r>
            <a:r>
              <a:rPr lang="en-US" sz="3600" dirty="0" smtClean="0"/>
              <a:t> </a:t>
            </a:r>
            <a:r>
              <a:rPr lang="en-US" sz="3200" dirty="0" smtClean="0"/>
              <a:t>with NAT Diagnosis (N=1187)</a:t>
            </a:r>
          </a:p>
        </p:txBody>
      </p:sp>
    </p:spTree>
    <p:extLst>
      <p:ext uri="{BB962C8B-B14F-4D97-AF65-F5344CB8AC3E}">
        <p14:creationId xmlns:p14="http://schemas.microsoft.com/office/powerpoint/2010/main" val="24601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605</Words>
  <Application>Microsoft Office PowerPoint</Application>
  <PresentationFormat>Widescreen</PresentationFormat>
  <Paragraphs>107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1_Office Theme</vt:lpstr>
      <vt:lpstr>CORTICES at POSNA 2023</vt:lpstr>
      <vt:lpstr>Columbus 2022</vt:lpstr>
      <vt:lpstr>Podiums at POSNA 2023</vt:lpstr>
      <vt:lpstr>Membership</vt:lpstr>
      <vt:lpstr>Research Interest Groups</vt:lpstr>
      <vt:lpstr>Pelvic/Acetabular Survey Updates</vt:lpstr>
      <vt:lpstr>NAT Femur Fracture 4.19.23</vt:lpstr>
      <vt:lpstr>NAT Femur Fracture 4.19.23</vt:lpstr>
      <vt:lpstr>NAT Femur Fracture 4.19.23</vt:lpstr>
      <vt:lpstr>NAT Femur Fracture 4.19.23</vt:lpstr>
      <vt:lpstr>Website Changes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J. Shore</dc:creator>
  <cp:lastModifiedBy>Bali, Manya</cp:lastModifiedBy>
  <cp:revision>28</cp:revision>
  <dcterms:created xsi:type="dcterms:W3CDTF">2019-09-26T14:03:20Z</dcterms:created>
  <dcterms:modified xsi:type="dcterms:W3CDTF">2023-04-24T22:52:45Z</dcterms:modified>
</cp:coreProperties>
</file>